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
        <p:nvSpPr>
          <p:cNvPr id="4" name="Date Placeholder 3"/>
          <p:cNvSpPr>
            <a:spLocks noGrp="1"/>
          </p:cNvSpPr>
          <p:nvPr>
            <p:ph type="dt" sz="half" idx="10"/>
          </p:nvPr>
        </p:nvSpPr>
        <p:spPr/>
        <p:txBody>
          <a:bodyPr/>
          <a:lstStyle>
            <a:lvl1pPr>
              <a:defRPr/>
            </a:lvl1pPr>
          </a:lstStyle>
          <a:p>
            <a:pPr>
              <a:defRPr/>
            </a:pPr>
            <a:fld id="{100EF5FD-F296-4DE0-89F7-45A383F07A0C}" type="datetimeFigureOut">
              <a:rPr lang="ja-JP" altLang="en-US"/>
              <a:pPr>
                <a:defRPr/>
              </a:pPr>
              <a:t>2017/7/1</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4411A912-ABEC-41BB-AB9C-E6B20274F270}"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endParaRPr lang="en-US" smtClean="0"/>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2"/>
                </a:solidFill>
                <a:latin typeface="+mn-lt"/>
                <a:ea typeface="+mn-ea"/>
              </a:defRPr>
            </a:lvl1pPr>
          </a:lstStyle>
          <a:p>
            <a:pPr>
              <a:defRPr/>
            </a:pPr>
            <a:fld id="{4F584865-C10C-4380-87C2-35490C73291B}" type="datetimeFigureOut">
              <a:rPr lang="ja-JP" altLang="en-US"/>
              <a:pPr>
                <a:defRPr/>
              </a:pPr>
              <a:t>2017/7/1</a:t>
            </a:fld>
            <a:endParaRPr lang="ja-JP" altLang="en-US"/>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ea typeface="+mn-ea"/>
              </a:defRPr>
            </a:lvl1pPr>
          </a:lstStyle>
          <a:p>
            <a:pPr>
              <a:defRPr/>
            </a:pPr>
            <a:endParaRPr lang="ja-JP" altLang="en-US"/>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fontAlgn="auto">
              <a:spcBef>
                <a:spcPts val="0"/>
              </a:spcBef>
              <a:spcAft>
                <a:spcPts val="0"/>
              </a:spcAft>
              <a:defRPr sz="1000" smtClean="0">
                <a:solidFill>
                  <a:schemeClr val="tx2"/>
                </a:solidFill>
                <a:latin typeface="+mn-lt"/>
                <a:ea typeface="+mn-ea"/>
              </a:defRPr>
            </a:lvl1pPr>
          </a:lstStyle>
          <a:p>
            <a:pPr>
              <a:defRPr/>
            </a:pPr>
            <a:fld id="{2AE05A3E-8C61-4082-B0D3-1480B789F2B2}" type="slidenum">
              <a:rPr lang="ja-JP" altLang="en-US"/>
              <a:pPr>
                <a:defRPr/>
              </a:pPr>
              <a:t>‹#›</a:t>
            </a:fld>
            <a:endParaRPr lang="ja-JP" altLang="en-US"/>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rtl="0" fontAlgn="base">
        <a:spcBef>
          <a:spcPct val="0"/>
        </a:spcBef>
        <a:spcAft>
          <a:spcPct val="0"/>
        </a:spcAft>
        <a:defRPr kumimoji="1" sz="4400" kern="1200">
          <a:solidFill>
            <a:srgbClr val="FFFFFF"/>
          </a:solidFill>
          <a:latin typeface="+mj-lt"/>
          <a:ea typeface="+mj-ea"/>
          <a:cs typeface="+mj-cs"/>
        </a:defRPr>
      </a:lvl1pPr>
      <a:lvl2pPr algn="ctr" rtl="0" fontAlgn="base">
        <a:spcBef>
          <a:spcPct val="0"/>
        </a:spcBef>
        <a:spcAft>
          <a:spcPct val="0"/>
        </a:spcAft>
        <a:defRPr kumimoji="1" sz="4400">
          <a:solidFill>
            <a:srgbClr val="FFFFFF"/>
          </a:solidFill>
          <a:latin typeface="Candara" pitchFamily="34" charset="0"/>
          <a:ea typeface="HGP明朝E" pitchFamily="18" charset="-128"/>
        </a:defRPr>
      </a:lvl2pPr>
      <a:lvl3pPr algn="ctr" rtl="0" fontAlgn="base">
        <a:spcBef>
          <a:spcPct val="0"/>
        </a:spcBef>
        <a:spcAft>
          <a:spcPct val="0"/>
        </a:spcAft>
        <a:defRPr kumimoji="1" sz="4400">
          <a:solidFill>
            <a:srgbClr val="FFFFFF"/>
          </a:solidFill>
          <a:latin typeface="Candara" pitchFamily="34" charset="0"/>
          <a:ea typeface="HGP明朝E" pitchFamily="18" charset="-128"/>
        </a:defRPr>
      </a:lvl3pPr>
      <a:lvl4pPr algn="ctr" rtl="0" fontAlgn="base">
        <a:spcBef>
          <a:spcPct val="0"/>
        </a:spcBef>
        <a:spcAft>
          <a:spcPct val="0"/>
        </a:spcAft>
        <a:defRPr kumimoji="1" sz="4400">
          <a:solidFill>
            <a:srgbClr val="FFFFFF"/>
          </a:solidFill>
          <a:latin typeface="Candara" pitchFamily="34" charset="0"/>
          <a:ea typeface="HGP明朝E" pitchFamily="18" charset="-128"/>
        </a:defRPr>
      </a:lvl4pPr>
      <a:lvl5pPr algn="ctr" rtl="0" fontAlgn="base">
        <a:spcBef>
          <a:spcPct val="0"/>
        </a:spcBef>
        <a:spcAft>
          <a:spcPct val="0"/>
        </a:spcAft>
        <a:defRPr kumimoji="1" sz="4400">
          <a:solidFill>
            <a:srgbClr val="FFFFFF"/>
          </a:solidFill>
          <a:latin typeface="Candara" pitchFamily="34" charset="0"/>
          <a:ea typeface="HGP明朝E" pitchFamily="18" charset="-128"/>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3050" indent="-273050" algn="l" rtl="0" fontAlgn="base">
        <a:spcBef>
          <a:spcPct val="20000"/>
        </a:spcBef>
        <a:spcAft>
          <a:spcPct val="0"/>
        </a:spcAft>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3050" algn="l" rtl="0" fontAlgn="base">
        <a:spcBef>
          <a:spcPct val="20000"/>
        </a:spcBef>
        <a:spcAft>
          <a:spcPct val="0"/>
        </a:spcAft>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rtl="0" fontAlgn="base">
        <a:spcBef>
          <a:spcPct val="20000"/>
        </a:spcBef>
        <a:spcAft>
          <a:spcPct val="0"/>
        </a:spcAft>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rtl="0" fontAlgn="base">
        <a:spcBef>
          <a:spcPct val="20000"/>
        </a:spcBef>
        <a:spcAft>
          <a:spcPct val="0"/>
        </a:spcAft>
        <a:buClr>
          <a:schemeClr val="accent1"/>
        </a:buClr>
        <a:buSzPct val="100000"/>
        <a:buFont typeface="Symbol" pitchFamily="18" charset="2"/>
        <a:buChar char=""/>
        <a:defRPr kumimoji="1" kern="1200">
          <a:solidFill>
            <a:schemeClr val="tx2"/>
          </a:solidFill>
          <a:latin typeface="+mn-lt"/>
          <a:ea typeface="+mn-ea"/>
          <a:cs typeface="+mn-cs"/>
        </a:defRPr>
      </a:lvl4pPr>
      <a:lvl5pPr marL="1462088" indent="-228600" algn="l" rtl="0" fontAlgn="base">
        <a:spcBef>
          <a:spcPct val="20000"/>
        </a:spcBef>
        <a:spcAft>
          <a:spcPct val="0"/>
        </a:spcAft>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179512" y="556813"/>
            <a:ext cx="9103774" cy="523220"/>
          </a:xfrm>
          <a:prstGeom prst="rect">
            <a:avLst/>
          </a:prstGeom>
          <a:noFill/>
          <a:ln w="9525">
            <a:noFill/>
            <a:miter lim="800000"/>
            <a:headEnd/>
            <a:tailEnd/>
          </a:ln>
        </p:spPr>
        <p:txBody>
          <a:bodyPr wrap="none">
            <a:spAutoFit/>
          </a:bodyPr>
          <a:lstStyle/>
          <a:p>
            <a:r>
              <a:rPr lang="ja-JP" altLang="en-US" sz="2800" dirty="0" smtClean="0">
                <a:latin typeface="HG丸ｺﾞｼｯｸM-PRO" pitchFamily="50" charset="-128"/>
                <a:ea typeface="HG丸ｺﾞｼｯｸM-PRO" pitchFamily="50" charset="-128"/>
              </a:rPr>
              <a:t>［商品名</a:t>
            </a:r>
            <a:r>
              <a:rPr lang="ja-JP" altLang="en-US" sz="2800" dirty="0" smtClean="0">
                <a:latin typeface="HG丸ｺﾞｼｯｸM-PRO" pitchFamily="50" charset="-128"/>
                <a:ea typeface="HG丸ｺﾞｼｯｸM-PRO" pitchFamily="50" charset="-128"/>
              </a:rPr>
              <a:t>：クリアファイル付</a:t>
            </a:r>
            <a:r>
              <a:rPr lang="en-US" altLang="ja-JP" sz="2800" dirty="0" smtClean="0">
                <a:latin typeface="HG丸ｺﾞｼｯｸM-PRO" pitchFamily="50" charset="-128"/>
                <a:ea typeface="HG丸ｺﾞｼｯｸM-PRO" pitchFamily="50" charset="-128"/>
              </a:rPr>
              <a:t>PP</a:t>
            </a:r>
            <a:r>
              <a:rPr lang="ja-JP" altLang="en-US" sz="2800" dirty="0" smtClean="0">
                <a:latin typeface="HG丸ｺﾞｼｯｸM-PRO" pitchFamily="50" charset="-128"/>
                <a:ea typeface="HG丸ｺﾞｼｯｸM-PRO" pitchFamily="50" charset="-128"/>
              </a:rPr>
              <a:t>バッグ</a:t>
            </a:r>
            <a:r>
              <a:rPr lang="ja-JP" altLang="en-US" sz="2000" dirty="0" smtClean="0">
                <a:latin typeface="HG丸ｺﾞｼｯｸM-PRO" pitchFamily="50" charset="-128"/>
                <a:ea typeface="HG丸ｺﾞｼｯｸM-PRO" pitchFamily="50" charset="-128"/>
              </a:rPr>
              <a:t>（エコマーク仕様）</a:t>
            </a:r>
            <a:r>
              <a:rPr lang="ja-JP" altLang="en-US" sz="2800" dirty="0" smtClean="0">
                <a:latin typeface="HG丸ｺﾞｼｯｸM-PRO" pitchFamily="50" charset="-128"/>
                <a:ea typeface="HG丸ｺﾞｼｯｸM-PRO" pitchFamily="50" charset="-128"/>
              </a:rPr>
              <a:t>］</a:t>
            </a:r>
            <a:endParaRPr lang="ja-JP" altLang="en-US" sz="2800" dirty="0">
              <a:latin typeface="HG丸ｺﾞｼｯｸM-PRO" pitchFamily="50" charset="-128"/>
              <a:ea typeface="HG丸ｺﾞｼｯｸM-PRO" pitchFamily="50" charset="-128"/>
            </a:endParaRPr>
          </a:p>
        </p:txBody>
      </p:sp>
      <p:cxnSp>
        <p:nvCxnSpPr>
          <p:cNvPr id="8" name="直線コネクタ 7"/>
          <p:cNvCxnSpPr/>
          <p:nvPr/>
        </p:nvCxnSpPr>
        <p:spPr>
          <a:xfrm>
            <a:off x="468313" y="6021388"/>
            <a:ext cx="8207375" cy="0"/>
          </a:xfrm>
          <a:prstGeom prst="line">
            <a:avLst/>
          </a:prstGeom>
        </p:spPr>
        <p:style>
          <a:lnRef idx="1">
            <a:schemeClr val="accent1"/>
          </a:lnRef>
          <a:fillRef idx="0">
            <a:schemeClr val="accent1"/>
          </a:fillRef>
          <a:effectRef idx="0">
            <a:schemeClr val="accent1"/>
          </a:effectRef>
          <a:fontRef idx="minor">
            <a:schemeClr val="tx1"/>
          </a:fontRef>
        </p:style>
      </p:cxnSp>
      <p:sp>
        <p:nvSpPr>
          <p:cNvPr id="14339" name="Text Box 5"/>
          <p:cNvSpPr txBox="1">
            <a:spLocks noChangeArrowheads="1"/>
          </p:cNvSpPr>
          <p:nvPr/>
        </p:nvSpPr>
        <p:spPr bwMode="auto">
          <a:xfrm>
            <a:off x="4355976" y="6093296"/>
            <a:ext cx="4564070" cy="523220"/>
          </a:xfrm>
          <a:prstGeom prst="rect">
            <a:avLst/>
          </a:prstGeom>
          <a:noFill/>
          <a:ln w="38100">
            <a:noFill/>
            <a:miter lim="800000"/>
            <a:headEnd/>
            <a:tailEnd/>
          </a:ln>
        </p:spPr>
        <p:txBody>
          <a:bodyPr wrap="none">
            <a:spAutoFit/>
          </a:bodyPr>
          <a:lstStyle/>
          <a:p>
            <a:r>
              <a:rPr lang="ja-JP" altLang="en-US" sz="1400" dirty="0" smtClean="0">
                <a:latin typeface="HG丸ｺﾞｼｯｸM-PRO" pitchFamily="50" charset="-128"/>
                <a:ea typeface="HG丸ｺﾞｼｯｸM-PRO" pitchFamily="50" charset="-128"/>
              </a:rPr>
              <a:t>〒</a:t>
            </a:r>
            <a:r>
              <a:rPr lang="en-US" altLang="ja-JP" sz="1400" dirty="0" smtClean="0">
                <a:latin typeface="HG丸ｺﾞｼｯｸM-PRO" pitchFamily="50" charset="-128"/>
                <a:ea typeface="HG丸ｺﾞｼｯｸM-PRO" pitchFamily="50" charset="-128"/>
              </a:rPr>
              <a:t>338-0004</a:t>
            </a:r>
            <a:r>
              <a:rPr lang="ja-JP" altLang="en-US" sz="1400" dirty="0" smtClean="0">
                <a:latin typeface="HG丸ｺﾞｼｯｸM-PRO" pitchFamily="50" charset="-128"/>
                <a:ea typeface="HG丸ｺﾞｼｯｸM-PRO" pitchFamily="50" charset="-128"/>
              </a:rPr>
              <a:t>埼玉県</a:t>
            </a:r>
            <a:r>
              <a:rPr lang="ja-JP" altLang="en-US" sz="1400" dirty="0">
                <a:latin typeface="HG丸ｺﾞｼｯｸM-PRO" pitchFamily="50" charset="-128"/>
                <a:ea typeface="HG丸ｺﾞｼｯｸM-PRO" pitchFamily="50" charset="-128"/>
              </a:rPr>
              <a:t>さいたま市中央区本西</a:t>
            </a:r>
            <a:r>
              <a:rPr lang="en-US" altLang="ja-JP" sz="1400" dirty="0">
                <a:latin typeface="HG丸ｺﾞｼｯｸM-PRO" pitchFamily="50" charset="-128"/>
                <a:ea typeface="HG丸ｺﾞｼｯｸM-PRO" pitchFamily="50" charset="-128"/>
              </a:rPr>
              <a:t>4-16-15</a:t>
            </a:r>
          </a:p>
          <a:p>
            <a:r>
              <a:rPr lang="en-US" altLang="ja-JP" sz="1400" dirty="0" smtClean="0">
                <a:latin typeface="HG丸ｺﾞｼｯｸM-PRO" pitchFamily="50" charset="-128"/>
                <a:ea typeface="HG丸ｺﾞｼｯｸM-PRO" pitchFamily="50" charset="-128"/>
              </a:rPr>
              <a:t>048-853-5221</a:t>
            </a:r>
            <a:endParaRPr lang="en-US" altLang="ja-JP" sz="1400" dirty="0">
              <a:latin typeface="HG丸ｺﾞｼｯｸM-PRO" pitchFamily="50" charset="-128"/>
              <a:ea typeface="HG丸ｺﾞｼｯｸM-PRO" pitchFamily="50" charset="-128"/>
            </a:endParaRPr>
          </a:p>
        </p:txBody>
      </p:sp>
      <p:sp>
        <p:nvSpPr>
          <p:cNvPr id="14340" name="Text Box 5"/>
          <p:cNvSpPr txBox="1">
            <a:spLocks noChangeArrowheads="1"/>
          </p:cNvSpPr>
          <p:nvPr/>
        </p:nvSpPr>
        <p:spPr bwMode="auto">
          <a:xfrm>
            <a:off x="5287403" y="4290742"/>
            <a:ext cx="3765310" cy="1754326"/>
          </a:xfrm>
          <a:prstGeom prst="rect">
            <a:avLst/>
          </a:prstGeom>
          <a:noFill/>
          <a:ln w="38100">
            <a:noFill/>
            <a:miter lim="800000"/>
            <a:headEnd/>
            <a:tailEnd/>
          </a:ln>
        </p:spPr>
        <p:txBody>
          <a:bodyPr wrap="square">
            <a:spAutoFit/>
          </a:bodyPr>
          <a:lstStyle/>
          <a:p>
            <a:r>
              <a:rPr lang="ja-JP" altLang="en-US" sz="1200" dirty="0" smtClean="0">
                <a:latin typeface="HG丸ｺﾞｼｯｸM-PRO" pitchFamily="50" charset="-128"/>
                <a:ea typeface="HG丸ｺﾞｼｯｸM-PRO" pitchFamily="50" charset="-128"/>
              </a:rPr>
              <a:t>ｻｲｽﾞ：</a:t>
            </a:r>
            <a:r>
              <a:rPr lang="pl-PL" altLang="ja-JP" sz="1200" dirty="0" smtClean="0">
                <a:latin typeface="ＭＳ Ｐ明朝" charset="-128"/>
                <a:ea typeface="ＭＳ Ｐ明朝" charset="-128"/>
              </a:rPr>
              <a:t> </a:t>
            </a:r>
            <a:r>
              <a:rPr lang="ja-JP" altLang="en-US" sz="1200" dirty="0" smtClean="0">
                <a:latin typeface="ＭＳ Ｐ明朝" charset="-128"/>
                <a:ea typeface="ＭＳ Ｐ明朝" charset="-128"/>
              </a:rPr>
              <a:t>Ｗ２５０</a:t>
            </a:r>
            <a:r>
              <a:rPr lang="en-US" altLang="ja-JP" sz="1200" dirty="0" smtClean="0">
                <a:latin typeface="ＭＳ Ｐ明朝" charset="-128"/>
                <a:ea typeface="ＭＳ Ｐ明朝" charset="-128"/>
              </a:rPr>
              <a:t>×</a:t>
            </a:r>
            <a:r>
              <a:rPr lang="ja-JP" altLang="en-US" sz="1200" dirty="0" smtClean="0">
                <a:latin typeface="ＭＳ Ｐ明朝" charset="-128"/>
                <a:ea typeface="ＭＳ Ｐ明朝" charset="-128"/>
              </a:rPr>
              <a:t>Ｈ３７０㎜</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素材</a:t>
            </a:r>
            <a:r>
              <a:rPr lang="ja-JP" altLang="en-US" sz="1200" dirty="0" smtClean="0">
                <a:latin typeface="HG丸ｺﾞｼｯｸM-PRO" pitchFamily="50" charset="-128"/>
                <a:ea typeface="HG丸ｺﾞｼｯｸM-PRO" pitchFamily="50" charset="-128"/>
              </a:rPr>
              <a:t>：</a:t>
            </a:r>
            <a:r>
              <a:rPr lang="en-US" altLang="ja-JP" sz="1200" dirty="0">
                <a:latin typeface="HG丸ｺﾞｼｯｸM-PRO" pitchFamily="50" charset="-128"/>
                <a:ea typeface="HG丸ｺﾞｼｯｸM-PRO" pitchFamily="50" charset="-128"/>
              </a:rPr>
              <a:t>PP</a:t>
            </a:r>
            <a:r>
              <a:rPr lang="ja-JP" altLang="en-US" sz="1200" dirty="0">
                <a:latin typeface="HG丸ｺﾞｼｯｸM-PRO" pitchFamily="50" charset="-128"/>
                <a:ea typeface="HG丸ｺﾞｼｯｸM-PRO" pitchFamily="50" charset="-128"/>
              </a:rPr>
              <a:t>（ﾎﾟﾘﾌﾟﾛﾋﾟﾚﾝ）半透明再生</a:t>
            </a:r>
            <a:r>
              <a:rPr lang="en-US" altLang="ja-JP" sz="1200" dirty="0">
                <a:latin typeface="HG丸ｺﾞｼｯｸM-PRO" pitchFamily="50" charset="-128"/>
                <a:ea typeface="HG丸ｺﾞｼｯｸM-PRO" pitchFamily="50" charset="-128"/>
              </a:rPr>
              <a:t>PP70</a:t>
            </a:r>
            <a:r>
              <a:rPr lang="ja-JP" altLang="en-US" sz="1200" dirty="0">
                <a:latin typeface="HG丸ｺﾞｼｯｸM-PRO" pitchFamily="50" charset="-128"/>
                <a:ea typeface="HG丸ｺﾞｼｯｸM-PRO" pitchFamily="50" charset="-128"/>
              </a:rPr>
              <a:t>％以上配合　</a:t>
            </a:r>
            <a:r>
              <a:rPr lang="en-US" altLang="ja-JP" sz="1200" dirty="0">
                <a:latin typeface="HG丸ｺﾞｼｯｸM-PRO" pitchFamily="50" charset="-128"/>
                <a:ea typeface="HG丸ｺﾞｼｯｸM-PRO" pitchFamily="50" charset="-128"/>
              </a:rPr>
              <a:t>0.2㎜</a:t>
            </a:r>
            <a:r>
              <a:rPr lang="ja-JP" altLang="en-US" sz="1200" dirty="0">
                <a:latin typeface="HG丸ｺﾞｼｯｸM-PRO" pitchFamily="50" charset="-128"/>
                <a:ea typeface="HG丸ｺﾞｼｯｸM-PRO" pitchFamily="50" charset="-128"/>
              </a:rPr>
              <a:t>厚</a:t>
            </a:r>
            <a:endParaRPr lang="en-US" altLang="ja-JP" sz="1200" dirty="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印刷</a:t>
            </a:r>
            <a:r>
              <a:rPr lang="ja-JP" altLang="en-US" sz="1200" dirty="0" smtClean="0">
                <a:latin typeface="HG丸ｺﾞｼｯｸM-PRO" pitchFamily="50" charset="-128"/>
                <a:ea typeface="HG丸ｺﾞｼｯｸM-PRO" pitchFamily="50" charset="-128"/>
              </a:rPr>
              <a:t>：</a:t>
            </a:r>
            <a:r>
              <a:rPr lang="en-US" altLang="ja-JP" sz="1200" dirty="0">
                <a:latin typeface="HG丸ｺﾞｼｯｸM-PRO" pitchFamily="50" charset="-128"/>
                <a:ea typeface="HG丸ｺﾞｼｯｸM-PRO" pitchFamily="50" charset="-128"/>
              </a:rPr>
              <a:t>UV</a:t>
            </a:r>
            <a:r>
              <a:rPr lang="ja-JP" altLang="en-US" sz="1200" dirty="0">
                <a:latin typeface="HG丸ｺﾞｼｯｸM-PRO" pitchFamily="50" charset="-128"/>
                <a:ea typeface="HG丸ｺﾞｼｯｸM-PRO" pitchFamily="50" charset="-128"/>
              </a:rPr>
              <a:t>ｵﾌｾｯﾄ印刷　</a:t>
            </a:r>
            <a:r>
              <a:rPr lang="en-US" altLang="ja-JP" sz="1200" dirty="0" smtClean="0">
                <a:latin typeface="HG丸ｺﾞｼｯｸM-PRO" pitchFamily="50" charset="-128"/>
                <a:ea typeface="HG丸ｺﾞｼｯｸM-PRO" pitchFamily="50" charset="-128"/>
              </a:rPr>
              <a:t>0C/4C</a:t>
            </a:r>
            <a:r>
              <a:rPr lang="ja-JP" altLang="en-US"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白＋</a:t>
            </a:r>
            <a:r>
              <a:rPr lang="ja-JP" altLang="en-US" sz="1200" dirty="0" smtClean="0">
                <a:latin typeface="HG丸ｺﾞｼｯｸM-PRO" pitchFamily="50" charset="-128"/>
                <a:ea typeface="HG丸ｺﾞｼｯｸM-PRO" pitchFamily="50" charset="-128"/>
              </a:rPr>
              <a:t>ニス</a:t>
            </a:r>
            <a:endParaRPr lang="ja-JP" altLang="en-US" sz="1200" dirty="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梱包：３</a:t>
            </a:r>
            <a:r>
              <a:rPr lang="en-US" altLang="ja-JP" sz="1200" dirty="0" smtClean="0">
                <a:latin typeface="HG丸ｺﾞｼｯｸM-PRO" pitchFamily="50" charset="-128"/>
                <a:ea typeface="HG丸ｺﾞｼｯｸM-PRO" pitchFamily="50" charset="-128"/>
              </a:rPr>
              <a:t>00</a:t>
            </a:r>
            <a:r>
              <a:rPr lang="ja-JP" altLang="en-US" sz="1200" dirty="0" smtClean="0">
                <a:latin typeface="HG丸ｺﾞｼｯｸM-PRO" pitchFamily="50" charset="-128"/>
                <a:ea typeface="HG丸ｺﾞｼｯｸM-PRO" pitchFamily="50" charset="-128"/>
              </a:rPr>
              <a:t>部ﾀﾞﾝﾎﾞｰﾙ梱包</a:t>
            </a:r>
            <a:endParaRPr lang="en-US" altLang="ja-JP" sz="1200" dirty="0" smtClean="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梱包ｻｲｽﾞ：</a:t>
            </a:r>
            <a:r>
              <a:rPr lang="en-US" altLang="ja-JP" sz="1200" dirty="0" smtClean="0">
                <a:latin typeface="HG丸ｺﾞｼｯｸM-PRO" pitchFamily="50" charset="-128"/>
                <a:ea typeface="HG丸ｺﾞｼｯｸM-PRO" pitchFamily="50" charset="-128"/>
              </a:rPr>
              <a:t>W3</a:t>
            </a:r>
            <a:r>
              <a:rPr lang="ja-JP" altLang="en-US" sz="1200" dirty="0" smtClean="0">
                <a:latin typeface="HG丸ｺﾞｼｯｸM-PRO" pitchFamily="50" charset="-128"/>
                <a:ea typeface="HG丸ｺﾞｼｯｸM-PRO" pitchFamily="50" charset="-128"/>
              </a:rPr>
              <a:t>９</a:t>
            </a:r>
            <a:r>
              <a:rPr lang="en-US" altLang="ja-JP" sz="1200" dirty="0" smtClean="0">
                <a:latin typeface="HG丸ｺﾞｼｯｸM-PRO" pitchFamily="50" charset="-128"/>
                <a:ea typeface="HG丸ｺﾞｼｯｸM-PRO" pitchFamily="50" charset="-128"/>
              </a:rPr>
              <a:t>0×D2</a:t>
            </a:r>
            <a:r>
              <a:rPr lang="ja-JP" altLang="en-US" sz="1200" dirty="0" smtClean="0">
                <a:latin typeface="HG丸ｺﾞｼｯｸM-PRO" pitchFamily="50" charset="-128"/>
                <a:ea typeface="HG丸ｺﾞｼｯｸM-PRO" pitchFamily="50" charset="-128"/>
              </a:rPr>
              <a:t>７</a:t>
            </a:r>
            <a:r>
              <a:rPr lang="en-US" altLang="ja-JP" sz="1200" dirty="0" smtClean="0">
                <a:latin typeface="HG丸ｺﾞｼｯｸM-PRO" pitchFamily="50" charset="-128"/>
                <a:ea typeface="HG丸ｺﾞｼｯｸM-PRO" pitchFamily="50" charset="-128"/>
              </a:rPr>
              <a:t>0×H230</a:t>
            </a:r>
            <a:r>
              <a:rPr lang="ja-JP" altLang="en-US" sz="1200" dirty="0" smtClean="0">
                <a:latin typeface="HG丸ｺﾞｼｯｸM-PRO" pitchFamily="50" charset="-128"/>
                <a:ea typeface="HG丸ｺﾞｼｯｸM-PRO" pitchFamily="50" charset="-128"/>
              </a:rPr>
              <a:t>㎜　</a:t>
            </a:r>
            <a:r>
              <a:rPr lang="en-US" altLang="ja-JP" sz="1200" dirty="0" smtClean="0">
                <a:latin typeface="HG丸ｺﾞｼｯｸM-PRO" pitchFamily="50" charset="-128"/>
                <a:ea typeface="HG丸ｺﾞｼｯｸM-PRO" pitchFamily="50" charset="-128"/>
              </a:rPr>
              <a:t>1</a:t>
            </a:r>
            <a:r>
              <a:rPr lang="ja-JP" altLang="en-US" sz="1200" dirty="0" smtClean="0">
                <a:latin typeface="HG丸ｺﾞｼｯｸM-PRO" pitchFamily="50" charset="-128"/>
                <a:ea typeface="HG丸ｺﾞｼｯｸM-PRO" pitchFamily="50" charset="-128"/>
              </a:rPr>
              <a:t>４㎏</a:t>
            </a:r>
            <a:endParaRPr lang="en-US" altLang="ja-JP" sz="1200" dirty="0" smtClean="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製作</a:t>
            </a:r>
            <a:r>
              <a:rPr lang="ja-JP" altLang="en-US" sz="1200" dirty="0">
                <a:latin typeface="HG丸ｺﾞｼｯｸM-PRO" pitchFamily="50" charset="-128"/>
                <a:ea typeface="HG丸ｺﾞｼｯｸM-PRO" pitchFamily="50" charset="-128"/>
              </a:rPr>
              <a:t>日数：校了後　</a:t>
            </a:r>
            <a:r>
              <a:rPr lang="ja-JP" altLang="en-US" sz="1200" dirty="0" smtClean="0">
                <a:latin typeface="HG丸ｺﾞｼｯｸM-PRO" pitchFamily="50" charset="-128"/>
                <a:ea typeface="HG丸ｺﾞｼｯｸM-PRO" pitchFamily="50" charset="-128"/>
              </a:rPr>
              <a:t>約</a:t>
            </a:r>
            <a:r>
              <a:rPr lang="en-US" altLang="ja-JP" sz="1200" dirty="0" smtClean="0">
                <a:latin typeface="HG丸ｺﾞｼｯｸM-PRO" pitchFamily="50" charset="-128"/>
                <a:ea typeface="HG丸ｺﾞｼｯｸM-PRO" pitchFamily="50" charset="-128"/>
              </a:rPr>
              <a:t>1</a:t>
            </a:r>
            <a:r>
              <a:rPr lang="ja-JP" altLang="en-US" sz="1200" dirty="0" smtClean="0">
                <a:latin typeface="HG丸ｺﾞｼｯｸM-PRO" pitchFamily="50" charset="-128"/>
                <a:ea typeface="HG丸ｺﾞｼｯｸM-PRO" pitchFamily="50" charset="-128"/>
              </a:rPr>
              <a:t>０日間（</a:t>
            </a:r>
            <a:r>
              <a:rPr lang="en-US" altLang="ja-JP" sz="1200" dirty="0" smtClean="0">
                <a:latin typeface="HG丸ｺﾞｼｯｸM-PRO" pitchFamily="50" charset="-128"/>
                <a:ea typeface="HG丸ｺﾞｼｯｸM-PRO" pitchFamily="50" charset="-128"/>
              </a:rPr>
              <a:t>1</a:t>
            </a:r>
            <a:r>
              <a:rPr lang="ja-JP" altLang="en-US" sz="1200" dirty="0" smtClean="0">
                <a:latin typeface="HG丸ｺﾞｼｯｸM-PRO" pitchFamily="50" charset="-128"/>
                <a:ea typeface="HG丸ｺﾞｼｯｸM-PRO" pitchFamily="50" charset="-128"/>
              </a:rPr>
              <a:t>万部</a:t>
            </a:r>
            <a:r>
              <a:rPr lang="ja-JP" altLang="en-US" sz="1200" dirty="0" smtClean="0">
                <a:latin typeface="HG丸ｺﾞｼｯｸM-PRO" pitchFamily="50" charset="-128"/>
                <a:ea typeface="HG丸ｺﾞｼｯｸM-PRO" pitchFamily="50" charset="-128"/>
              </a:rPr>
              <a:t>）</a:t>
            </a:r>
            <a:endParaRPr lang="en-US" altLang="ja-JP" sz="1200" dirty="0" smtClean="0">
              <a:latin typeface="HG丸ｺﾞｼｯｸM-PRO" pitchFamily="50" charset="-128"/>
              <a:ea typeface="HG丸ｺﾞｼｯｸM-PRO" pitchFamily="50" charset="-128"/>
            </a:endParaRPr>
          </a:p>
          <a:p>
            <a:r>
              <a:rPr lang="en-US" altLang="ja-JP" sz="1200" dirty="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部材日程要ご相談</a:t>
            </a:r>
          </a:p>
          <a:p>
            <a:r>
              <a:rPr lang="ja-JP" altLang="en-US" sz="1200" dirty="0" smtClean="0">
                <a:latin typeface="HG丸ｺﾞｼｯｸM-PRO" pitchFamily="50" charset="-128"/>
                <a:ea typeface="HG丸ｺﾞｼｯｸM-PRO" pitchFamily="50" charset="-128"/>
              </a:rPr>
              <a:t>生</a:t>
            </a:r>
            <a:r>
              <a:rPr lang="ja-JP" altLang="en-US" sz="1200" dirty="0">
                <a:latin typeface="HG丸ｺﾞｼｯｸM-PRO" pitchFamily="50" charset="-128"/>
                <a:ea typeface="HG丸ｺﾞｼｯｸM-PRO" pitchFamily="50" charset="-128"/>
              </a:rPr>
              <a:t>産地：日本　</a:t>
            </a:r>
            <a:r>
              <a:rPr lang="ja-JP" altLang="en-US" sz="1200" dirty="0" smtClean="0">
                <a:latin typeface="HG丸ｺﾞｼｯｸM-PRO" pitchFamily="50" charset="-128"/>
                <a:ea typeface="HG丸ｺﾞｼｯｸM-PRO" pitchFamily="50" charset="-128"/>
              </a:rPr>
              <a:t>埼玉県</a:t>
            </a:r>
            <a:endParaRPr lang="en-US" altLang="ja-JP" sz="1200" dirty="0">
              <a:latin typeface="HG丸ｺﾞｼｯｸM-PRO" pitchFamily="50" charset="-128"/>
              <a:ea typeface="HG丸ｺﾞｼｯｸM-PRO" pitchFamily="50" charset="-128"/>
            </a:endParaRPr>
          </a:p>
        </p:txBody>
      </p:sp>
      <p:sp>
        <p:nvSpPr>
          <p:cNvPr id="15" name="Text Box 5"/>
          <p:cNvSpPr txBox="1">
            <a:spLocks noChangeArrowheads="1"/>
          </p:cNvSpPr>
          <p:nvPr/>
        </p:nvSpPr>
        <p:spPr bwMode="auto">
          <a:xfrm>
            <a:off x="5287403" y="2743762"/>
            <a:ext cx="3522663" cy="1569660"/>
          </a:xfrm>
          <a:prstGeom prst="rect">
            <a:avLst/>
          </a:prstGeom>
          <a:noFill/>
          <a:ln w="38100">
            <a:noFill/>
            <a:miter lim="800000"/>
            <a:headEnd/>
            <a:tailEnd/>
          </a:ln>
        </p:spPr>
        <p:txBody>
          <a:bodyPr>
            <a:spAutoFit/>
          </a:bodyPr>
          <a:lstStyle/>
          <a:p>
            <a:r>
              <a:rPr lang="ja-JP" altLang="en-US" sz="1600" dirty="0" smtClean="0">
                <a:latin typeface="HG丸ｺﾞｼｯｸM-PRO" pitchFamily="50" charset="-128"/>
                <a:ea typeface="HG丸ｺﾞｼｯｸM-PRO" pitchFamily="50" charset="-128"/>
              </a:rPr>
              <a:t>当社メリット：</a:t>
            </a:r>
            <a:endParaRPr lang="en-US" altLang="ja-JP" sz="1600" dirty="0" smtClean="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再生素材の生産から自社一貫生産</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従来不可能だった再生素材への安定的印刷を素材生産・印刷・加工を一貫することで可能に</a:t>
            </a:r>
            <a:r>
              <a:rPr lang="en-US" altLang="ja-JP" sz="1600" dirty="0">
                <a:latin typeface="HG丸ｺﾞｼｯｸM-PRO" pitchFamily="50" charset="-128"/>
                <a:ea typeface="HG丸ｺﾞｼｯｸM-PRO" pitchFamily="50" charset="-128"/>
              </a:rPr>
              <a:t>!!</a:t>
            </a:r>
          </a:p>
          <a:p>
            <a:r>
              <a:rPr lang="ja-JP" altLang="en-US" sz="1600" dirty="0">
                <a:latin typeface="HG丸ｺﾞｼｯｸM-PRO" pitchFamily="50" charset="-128"/>
                <a:ea typeface="HG丸ｺﾞｼｯｸM-PRO" pitchFamily="50" charset="-128"/>
              </a:rPr>
              <a:t>必要書類全て提出できます。</a:t>
            </a:r>
            <a:endParaRPr lang="ja-JP" altLang="en-US" sz="1600" dirty="0">
              <a:latin typeface="HG丸ｺﾞｼｯｸM-PRO" pitchFamily="50" charset="-128"/>
              <a:ea typeface="HG丸ｺﾞｼｯｸM-PRO" pitchFamily="50" charset="-128"/>
            </a:endParaRPr>
          </a:p>
        </p:txBody>
      </p:sp>
      <p:pic>
        <p:nvPicPr>
          <p:cNvPr id="16" name="Picture 20"/>
          <p:cNvPicPr>
            <a:picLocks noChangeAspect="1" noChangeArrowheads="1"/>
          </p:cNvPicPr>
          <p:nvPr/>
        </p:nvPicPr>
        <p:blipFill>
          <a:blip r:embed="rId2" cstate="print"/>
          <a:srcRect/>
          <a:stretch>
            <a:fillRect/>
          </a:stretch>
        </p:blipFill>
        <p:spPr bwMode="auto">
          <a:xfrm>
            <a:off x="827584" y="6093296"/>
            <a:ext cx="2886075" cy="552450"/>
          </a:xfrm>
          <a:prstGeom prst="rect">
            <a:avLst/>
          </a:prstGeom>
          <a:noFill/>
          <a:ln w="9525">
            <a:noFill/>
            <a:miter lim="800000"/>
            <a:headEnd/>
            <a:tailEnd/>
          </a:ln>
          <a:effectLst/>
        </p:spPr>
      </p:pic>
      <p:sp>
        <p:nvSpPr>
          <p:cNvPr id="18" name="Text Box 5"/>
          <p:cNvSpPr txBox="1">
            <a:spLocks noChangeArrowheads="1"/>
          </p:cNvSpPr>
          <p:nvPr/>
        </p:nvSpPr>
        <p:spPr bwMode="auto">
          <a:xfrm>
            <a:off x="3923928" y="1196752"/>
            <a:ext cx="4962823" cy="1323439"/>
          </a:xfrm>
          <a:prstGeom prst="rect">
            <a:avLst/>
          </a:prstGeom>
          <a:noFill/>
          <a:ln w="38100">
            <a:noFill/>
            <a:miter lim="800000"/>
            <a:headEnd/>
            <a:tailEnd/>
          </a:ln>
        </p:spPr>
        <p:txBody>
          <a:bodyPr wrap="square">
            <a:spAutoFit/>
          </a:bodyPr>
          <a:lstStyle/>
          <a:p>
            <a:r>
              <a:rPr lang="ja-JP" altLang="en-US" sz="1600" dirty="0" smtClean="0">
                <a:latin typeface="HG丸ｺﾞｼｯｸM-PRO" pitchFamily="50" charset="-128"/>
                <a:ea typeface="HG丸ｺﾞｼｯｸM-PRO" pitchFamily="50" charset="-128"/>
              </a:rPr>
              <a:t>商品特徴：</a:t>
            </a:r>
            <a:endParaRPr lang="en-US" altLang="ja-JP" sz="1600" dirty="0" smtClean="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①</a:t>
            </a:r>
            <a:r>
              <a:rPr lang="ja-JP" altLang="en-US" sz="1600" dirty="0">
                <a:solidFill>
                  <a:srgbClr val="FF0000"/>
                </a:solidFill>
                <a:latin typeface="HG丸ｺﾞｼｯｸM-PRO" pitchFamily="50" charset="-128"/>
                <a:ea typeface="HG丸ｺﾞｼｯｸM-PRO" pitchFamily="50" charset="-128"/>
              </a:rPr>
              <a:t>環境に配慮した再生</a:t>
            </a:r>
            <a:r>
              <a:rPr lang="en-US" altLang="ja-JP" sz="1600" dirty="0">
                <a:solidFill>
                  <a:srgbClr val="FF0000"/>
                </a:solidFill>
                <a:latin typeface="HG丸ｺﾞｼｯｸM-PRO" pitchFamily="50" charset="-128"/>
                <a:ea typeface="HG丸ｺﾞｼｯｸM-PRO" pitchFamily="50" charset="-128"/>
              </a:rPr>
              <a:t>PP</a:t>
            </a:r>
            <a:r>
              <a:rPr lang="ja-JP" altLang="en-US" sz="1600" dirty="0">
                <a:solidFill>
                  <a:srgbClr val="FF0000"/>
                </a:solidFill>
                <a:latin typeface="HG丸ｺﾞｼｯｸM-PRO" pitchFamily="50" charset="-128"/>
                <a:ea typeface="HG丸ｺﾞｼｯｸM-PRO" pitchFamily="50" charset="-128"/>
              </a:rPr>
              <a:t>使用のエコアイテム</a:t>
            </a:r>
            <a:endParaRPr lang="en-US" altLang="ja-JP" sz="1600" dirty="0" smtClean="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②</a:t>
            </a:r>
            <a:r>
              <a:rPr lang="ja-JP" altLang="en-US" sz="1600" dirty="0">
                <a:solidFill>
                  <a:srgbClr val="FF0000"/>
                </a:solidFill>
                <a:latin typeface="HG丸ｺﾞｼｯｸM-PRO" pitchFamily="50" charset="-128"/>
                <a:ea typeface="HG丸ｺﾞｼｯｸM-PRO" pitchFamily="50" charset="-128"/>
              </a:rPr>
              <a:t>手提げ部を切り離して通常のクリアファイルとして使用することが出来るバッグ</a:t>
            </a:r>
            <a:endParaRPr lang="en-US" altLang="ja-JP" sz="1600" dirty="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③素材は再生。使い方はリユースで究極の環境配慮</a:t>
            </a:r>
            <a:r>
              <a:rPr lang="ja-JP" altLang="en-US" sz="1600" dirty="0">
                <a:latin typeface="HG丸ｺﾞｼｯｸM-PRO" pitchFamily="50" charset="-128"/>
                <a:ea typeface="HG丸ｺﾞｼｯｸM-PRO" pitchFamily="50" charset="-128"/>
              </a:rPr>
              <a:t>。</a:t>
            </a:r>
            <a:endParaRPr lang="ja-JP" altLang="en-US" sz="1600" dirty="0">
              <a:latin typeface="HG丸ｺﾞｼｯｸM-PRO" pitchFamily="50" charset="-128"/>
              <a:ea typeface="HG丸ｺﾞｼｯｸM-PRO" pitchFamily="50" charset="-128"/>
            </a:endParaRPr>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7664" y="4017802"/>
            <a:ext cx="3455615" cy="1727808"/>
          </a:xfrm>
          <a:prstGeom prst="rect">
            <a:avLst/>
          </a:prstGeom>
        </p:spPr>
      </p:pic>
      <p:pic>
        <p:nvPicPr>
          <p:cNvPr id="17" name="Picture 22" descr="C:\Documents and Settings\a.ohmori.TNK-DOM.000\デスクトップ\田中ブリーフケース\田中産業\PPファクトリー\新製品\HPﾊﾟﾜｰﾎﾟｲﾝﾄ\再生ＰＰｸﾘｱﾌｧｲﾙ\PPFR70.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2062153"/>
            <a:ext cx="2798453" cy="19653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450</TotalTime>
  <Words>123</Words>
  <Application>Microsoft Office PowerPoint</Application>
  <PresentationFormat>画面に合わせる (4:3)</PresentationFormat>
  <Paragraphs>19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HGP明朝E</vt:lpstr>
      <vt:lpstr>HG丸ｺﾞｼｯｸM-PRO</vt:lpstr>
      <vt:lpstr>ＭＳ Ｐ明朝</vt:lpstr>
      <vt:lpstr>Candara</vt:lpstr>
      <vt:lpstr>Symbol</vt:lpstr>
      <vt:lpstr>ウェーブ</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140728統一企画書【PPFACTORY　A4ｸﾘｱﾌｧｲﾙ】</dc:title>
  <dc:creator>古瀬 康弘</dc:creator>
  <cp:lastModifiedBy>大森 誠</cp:lastModifiedBy>
  <cp:revision>59</cp:revision>
  <dcterms:created xsi:type="dcterms:W3CDTF">2013-04-02T06:14:51Z</dcterms:created>
  <dcterms:modified xsi:type="dcterms:W3CDTF">2017-07-01T01:26:56Z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140728統一企画書【PPFACTORY　A4ｸﾘｱﾌｧｲﾙ】</vt:lpwstr>
  </property>
  <property fmtid="{D5CDD505-2E9C-101B-9397-08002B2CF9AE}" pid="3" name="SlideDescription">
    <vt:lpwstr/>
  </property>
</Properties>
</file>