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
        <p:nvSpPr>
          <p:cNvPr id="4" name="Date Placeholder 3"/>
          <p:cNvSpPr>
            <a:spLocks noGrp="1"/>
          </p:cNvSpPr>
          <p:nvPr>
            <p:ph type="dt" sz="half" idx="10"/>
          </p:nvPr>
        </p:nvSpPr>
        <p:spPr/>
        <p:txBody>
          <a:bodyPr/>
          <a:lstStyle>
            <a:lvl1pPr>
              <a:defRPr/>
            </a:lvl1pPr>
          </a:lstStyle>
          <a:p>
            <a:pPr>
              <a:defRPr/>
            </a:pPr>
            <a:fld id="{100EF5FD-F296-4DE0-89F7-45A383F07A0C}" type="datetimeFigureOut">
              <a:rPr lang="ja-JP" altLang="en-US"/>
              <a:pPr>
                <a:defRPr/>
              </a:pPr>
              <a:t>2017/6/7</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4411A912-ABEC-41BB-AB9C-E6B20274F270}"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endParaRPr lang="en-US"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2"/>
                </a:solidFill>
                <a:latin typeface="+mn-lt"/>
                <a:ea typeface="+mn-ea"/>
              </a:defRPr>
            </a:lvl1pPr>
          </a:lstStyle>
          <a:p>
            <a:pPr>
              <a:defRPr/>
            </a:pPr>
            <a:fld id="{4F584865-C10C-4380-87C2-35490C73291B}" type="datetimeFigureOut">
              <a:rPr lang="ja-JP" altLang="en-US"/>
              <a:pPr>
                <a:defRPr/>
              </a:pPr>
              <a:t>2017/6/7</a:t>
            </a:fld>
            <a:endParaRPr lang="ja-JP" altLang="en-US"/>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ea typeface="+mn-ea"/>
              </a:defRPr>
            </a:lvl1pPr>
          </a:lstStyle>
          <a:p>
            <a:pPr>
              <a:defRPr/>
            </a:pPr>
            <a:endParaRPr lang="ja-JP" altLang="en-US"/>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smtClean="0">
                <a:solidFill>
                  <a:schemeClr val="tx2"/>
                </a:solidFill>
                <a:latin typeface="+mn-lt"/>
                <a:ea typeface="+mn-ea"/>
              </a:defRPr>
            </a:lvl1pPr>
          </a:lstStyle>
          <a:p>
            <a:pPr>
              <a:defRPr/>
            </a:pPr>
            <a:fld id="{2AE05A3E-8C61-4082-B0D3-1480B789F2B2}" type="slidenum">
              <a:rPr lang="ja-JP" altLang="en-US"/>
              <a:pPr>
                <a:defRPr/>
              </a:pPr>
              <a:t>‹#›</a:t>
            </a:fld>
            <a:endParaRPr lang="ja-JP" altLang="en-US"/>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rtl="0" fontAlgn="base">
        <a:spcBef>
          <a:spcPct val="0"/>
        </a:spcBef>
        <a:spcAft>
          <a:spcPct val="0"/>
        </a:spcAft>
        <a:defRPr kumimoji="1" sz="4400" kern="1200">
          <a:solidFill>
            <a:srgbClr val="FFFFFF"/>
          </a:solidFill>
          <a:latin typeface="+mj-lt"/>
          <a:ea typeface="+mj-ea"/>
          <a:cs typeface="+mj-cs"/>
        </a:defRPr>
      </a:lvl1pPr>
      <a:lvl2pPr algn="ctr" rtl="0" fontAlgn="base">
        <a:spcBef>
          <a:spcPct val="0"/>
        </a:spcBef>
        <a:spcAft>
          <a:spcPct val="0"/>
        </a:spcAft>
        <a:defRPr kumimoji="1" sz="4400">
          <a:solidFill>
            <a:srgbClr val="FFFFFF"/>
          </a:solidFill>
          <a:latin typeface="Candara" pitchFamily="34" charset="0"/>
          <a:ea typeface="HGP明朝E" pitchFamily="18" charset="-128"/>
        </a:defRPr>
      </a:lvl2pPr>
      <a:lvl3pPr algn="ctr" rtl="0" fontAlgn="base">
        <a:spcBef>
          <a:spcPct val="0"/>
        </a:spcBef>
        <a:spcAft>
          <a:spcPct val="0"/>
        </a:spcAft>
        <a:defRPr kumimoji="1" sz="4400">
          <a:solidFill>
            <a:srgbClr val="FFFFFF"/>
          </a:solidFill>
          <a:latin typeface="Candara" pitchFamily="34" charset="0"/>
          <a:ea typeface="HGP明朝E" pitchFamily="18" charset="-128"/>
        </a:defRPr>
      </a:lvl3pPr>
      <a:lvl4pPr algn="ctr" rtl="0" fontAlgn="base">
        <a:spcBef>
          <a:spcPct val="0"/>
        </a:spcBef>
        <a:spcAft>
          <a:spcPct val="0"/>
        </a:spcAft>
        <a:defRPr kumimoji="1" sz="4400">
          <a:solidFill>
            <a:srgbClr val="FFFFFF"/>
          </a:solidFill>
          <a:latin typeface="Candara" pitchFamily="34" charset="0"/>
          <a:ea typeface="HGP明朝E" pitchFamily="18" charset="-128"/>
        </a:defRPr>
      </a:lvl4pPr>
      <a:lvl5pPr algn="ctr" rtl="0" fontAlgn="base">
        <a:spcBef>
          <a:spcPct val="0"/>
        </a:spcBef>
        <a:spcAft>
          <a:spcPct val="0"/>
        </a:spcAft>
        <a:defRPr kumimoji="1" sz="4400">
          <a:solidFill>
            <a:srgbClr val="FFFFFF"/>
          </a:solidFill>
          <a:latin typeface="Candara" pitchFamily="34" charset="0"/>
          <a:ea typeface="HGP明朝E" pitchFamily="18"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3050" indent="-273050" algn="l" rtl="0" fontAlgn="base">
        <a:spcBef>
          <a:spcPct val="20000"/>
        </a:spcBef>
        <a:spcAft>
          <a:spcPct val="0"/>
        </a:spcAft>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3050" algn="l" rtl="0" fontAlgn="base">
        <a:spcBef>
          <a:spcPct val="20000"/>
        </a:spcBef>
        <a:spcAft>
          <a:spcPct val="0"/>
        </a:spcAft>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rtl="0" fontAlgn="base">
        <a:spcBef>
          <a:spcPct val="20000"/>
        </a:spcBef>
        <a:spcAft>
          <a:spcPct val="0"/>
        </a:spcAft>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rtl="0" fontAlgn="base">
        <a:spcBef>
          <a:spcPct val="20000"/>
        </a:spcBef>
        <a:spcAft>
          <a:spcPct val="0"/>
        </a:spcAft>
        <a:buClr>
          <a:schemeClr val="accent1"/>
        </a:buClr>
        <a:buSzPct val="100000"/>
        <a:buFont typeface="Symbol" pitchFamily="18" charset="2"/>
        <a:buChar char=""/>
        <a:defRPr kumimoji="1" kern="1200">
          <a:solidFill>
            <a:schemeClr val="tx2"/>
          </a:solidFill>
          <a:latin typeface="+mn-lt"/>
          <a:ea typeface="+mn-ea"/>
          <a:cs typeface="+mn-cs"/>
        </a:defRPr>
      </a:lvl4pPr>
      <a:lvl5pPr marL="1462088" indent="-228600" algn="l" rtl="0" fontAlgn="base">
        <a:spcBef>
          <a:spcPct val="20000"/>
        </a:spcBef>
        <a:spcAft>
          <a:spcPct val="0"/>
        </a:spcAft>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683568" y="548680"/>
            <a:ext cx="7872668" cy="523220"/>
          </a:xfrm>
          <a:prstGeom prst="rect">
            <a:avLst/>
          </a:prstGeom>
          <a:noFill/>
          <a:ln w="9525">
            <a:noFill/>
            <a:miter lim="800000"/>
            <a:headEnd/>
            <a:tailEnd/>
          </a:ln>
        </p:spPr>
        <p:txBody>
          <a:bodyPr wrap="none">
            <a:spAutoFit/>
          </a:bodyPr>
          <a:lstStyle/>
          <a:p>
            <a:r>
              <a:rPr lang="ja-JP" altLang="en-US" sz="2800" dirty="0" smtClean="0">
                <a:latin typeface="HG丸ｺﾞｼｯｸM-PRO" pitchFamily="50" charset="-128"/>
                <a:ea typeface="HG丸ｺﾞｼｯｸM-PRO" pitchFamily="50" charset="-128"/>
              </a:rPr>
              <a:t>［商品名：</a:t>
            </a:r>
            <a:r>
              <a:rPr lang="ja-JP" altLang="en-US" sz="2800" dirty="0">
                <a:latin typeface="HG丸ｺﾞｼｯｸM-PRO" pitchFamily="50" charset="-128"/>
                <a:ea typeface="HG丸ｺﾞｼｯｸM-PRO" pitchFamily="50" charset="-128"/>
              </a:rPr>
              <a:t>　</a:t>
            </a:r>
            <a:r>
              <a:rPr lang="ja-JP" altLang="en-US" sz="2800" dirty="0" smtClean="0">
                <a:latin typeface="HG丸ｺﾞｼｯｸM-PRO" pitchFamily="50" charset="-128"/>
                <a:ea typeface="HG丸ｺﾞｼｯｸM-PRO" pitchFamily="50" charset="-128"/>
              </a:rPr>
              <a:t>クリアファイル付</a:t>
            </a:r>
            <a:r>
              <a:rPr lang="en-US" altLang="ja-JP" sz="2800" dirty="0" smtClean="0">
                <a:latin typeface="HG丸ｺﾞｼｯｸM-PRO" pitchFamily="50" charset="-128"/>
                <a:ea typeface="HG丸ｺﾞｼｯｸM-PRO" pitchFamily="50" charset="-128"/>
              </a:rPr>
              <a:t>PP</a:t>
            </a:r>
            <a:r>
              <a:rPr lang="ja-JP" altLang="en-US" sz="2800" dirty="0" smtClean="0">
                <a:latin typeface="HG丸ｺﾞｼｯｸM-PRO" pitchFamily="50" charset="-128"/>
                <a:ea typeface="HG丸ｺﾞｼｯｸM-PRO" pitchFamily="50" charset="-128"/>
              </a:rPr>
              <a:t>バッグ</a:t>
            </a:r>
            <a:r>
              <a:rPr lang="ja-JP" altLang="en-US" sz="2800" dirty="0">
                <a:latin typeface="HG丸ｺﾞｼｯｸM-PRO" pitchFamily="50" charset="-128"/>
                <a:ea typeface="HG丸ｺﾞｼｯｸM-PRO" pitchFamily="50" charset="-128"/>
              </a:rPr>
              <a:t>　　］</a:t>
            </a:r>
          </a:p>
        </p:txBody>
      </p:sp>
      <p:cxnSp>
        <p:nvCxnSpPr>
          <p:cNvPr id="8" name="直線コネクタ 7"/>
          <p:cNvCxnSpPr/>
          <p:nvPr/>
        </p:nvCxnSpPr>
        <p:spPr>
          <a:xfrm>
            <a:off x="468313" y="6021388"/>
            <a:ext cx="8207375" cy="0"/>
          </a:xfrm>
          <a:prstGeom prst="line">
            <a:avLst/>
          </a:prstGeom>
        </p:spPr>
        <p:style>
          <a:lnRef idx="1">
            <a:schemeClr val="accent1"/>
          </a:lnRef>
          <a:fillRef idx="0">
            <a:schemeClr val="accent1"/>
          </a:fillRef>
          <a:effectRef idx="0">
            <a:schemeClr val="accent1"/>
          </a:effectRef>
          <a:fontRef idx="minor">
            <a:schemeClr val="tx1"/>
          </a:fontRef>
        </p:style>
      </p:cxnSp>
      <p:sp>
        <p:nvSpPr>
          <p:cNvPr id="14339" name="Text Box 5"/>
          <p:cNvSpPr txBox="1">
            <a:spLocks noChangeArrowheads="1"/>
          </p:cNvSpPr>
          <p:nvPr/>
        </p:nvSpPr>
        <p:spPr bwMode="auto">
          <a:xfrm>
            <a:off x="4355976" y="6093296"/>
            <a:ext cx="4564070" cy="523220"/>
          </a:xfrm>
          <a:prstGeom prst="rect">
            <a:avLst/>
          </a:prstGeom>
          <a:noFill/>
          <a:ln w="38100">
            <a:noFill/>
            <a:miter lim="800000"/>
            <a:headEnd/>
            <a:tailEnd/>
          </a:ln>
        </p:spPr>
        <p:txBody>
          <a:bodyPr wrap="none">
            <a:spAutoFit/>
          </a:bodyPr>
          <a:lstStyle/>
          <a:p>
            <a:r>
              <a:rPr lang="ja-JP" altLang="en-US" sz="1400" dirty="0" smtClean="0">
                <a:latin typeface="HG丸ｺﾞｼｯｸM-PRO" pitchFamily="50" charset="-128"/>
                <a:ea typeface="HG丸ｺﾞｼｯｸM-PRO" pitchFamily="50" charset="-128"/>
              </a:rPr>
              <a:t>〒</a:t>
            </a:r>
            <a:r>
              <a:rPr lang="en-US" altLang="ja-JP" sz="1400" dirty="0" smtClean="0">
                <a:latin typeface="HG丸ｺﾞｼｯｸM-PRO" pitchFamily="50" charset="-128"/>
                <a:ea typeface="HG丸ｺﾞｼｯｸM-PRO" pitchFamily="50" charset="-128"/>
              </a:rPr>
              <a:t>338-0004</a:t>
            </a:r>
            <a:r>
              <a:rPr lang="ja-JP" altLang="en-US" sz="1400" dirty="0" smtClean="0">
                <a:latin typeface="HG丸ｺﾞｼｯｸM-PRO" pitchFamily="50" charset="-128"/>
                <a:ea typeface="HG丸ｺﾞｼｯｸM-PRO" pitchFamily="50" charset="-128"/>
              </a:rPr>
              <a:t>埼玉県</a:t>
            </a:r>
            <a:r>
              <a:rPr lang="ja-JP" altLang="en-US" sz="1400" dirty="0">
                <a:latin typeface="HG丸ｺﾞｼｯｸM-PRO" pitchFamily="50" charset="-128"/>
                <a:ea typeface="HG丸ｺﾞｼｯｸM-PRO" pitchFamily="50" charset="-128"/>
              </a:rPr>
              <a:t>さいたま市中央区本西</a:t>
            </a:r>
            <a:r>
              <a:rPr lang="en-US" altLang="ja-JP" sz="1400" dirty="0">
                <a:latin typeface="HG丸ｺﾞｼｯｸM-PRO" pitchFamily="50" charset="-128"/>
                <a:ea typeface="HG丸ｺﾞｼｯｸM-PRO" pitchFamily="50" charset="-128"/>
              </a:rPr>
              <a:t>4-16-15</a:t>
            </a:r>
          </a:p>
          <a:p>
            <a:r>
              <a:rPr lang="en-US" altLang="ja-JP" sz="1400" dirty="0" smtClean="0">
                <a:latin typeface="HG丸ｺﾞｼｯｸM-PRO" pitchFamily="50" charset="-128"/>
                <a:ea typeface="HG丸ｺﾞｼｯｸM-PRO" pitchFamily="50" charset="-128"/>
              </a:rPr>
              <a:t>048-853-5221</a:t>
            </a:r>
            <a:endParaRPr lang="en-US" altLang="ja-JP" sz="1400" dirty="0">
              <a:latin typeface="HG丸ｺﾞｼｯｸM-PRO" pitchFamily="50" charset="-128"/>
              <a:ea typeface="HG丸ｺﾞｼｯｸM-PRO" pitchFamily="50" charset="-128"/>
            </a:endParaRPr>
          </a:p>
        </p:txBody>
      </p:sp>
      <p:sp>
        <p:nvSpPr>
          <p:cNvPr id="14340" name="Text Box 5"/>
          <p:cNvSpPr txBox="1">
            <a:spLocks noChangeArrowheads="1"/>
          </p:cNvSpPr>
          <p:nvPr/>
        </p:nvSpPr>
        <p:spPr bwMode="auto">
          <a:xfrm>
            <a:off x="5364088" y="4365104"/>
            <a:ext cx="3522663" cy="1384995"/>
          </a:xfrm>
          <a:prstGeom prst="rect">
            <a:avLst/>
          </a:prstGeom>
          <a:noFill/>
          <a:ln w="38100">
            <a:noFill/>
            <a:miter lim="800000"/>
            <a:headEnd/>
            <a:tailEnd/>
          </a:ln>
        </p:spPr>
        <p:txBody>
          <a:bodyPr>
            <a:spAutoFit/>
          </a:bodyPr>
          <a:lstStyle/>
          <a:p>
            <a:r>
              <a:rPr lang="ja-JP" altLang="en-US" sz="1200" dirty="0" smtClean="0">
                <a:latin typeface="HG丸ｺﾞｼｯｸM-PRO" pitchFamily="50" charset="-128"/>
                <a:ea typeface="HG丸ｺﾞｼｯｸM-PRO" pitchFamily="50" charset="-128"/>
              </a:rPr>
              <a:t>ｻｲｽﾞ：</a:t>
            </a:r>
            <a:r>
              <a:rPr lang="pl-PL" altLang="ja-JP" sz="1200" dirty="0" smtClean="0">
                <a:latin typeface="ＭＳ Ｐ明朝" charset="-128"/>
                <a:ea typeface="ＭＳ Ｐ明朝" charset="-128"/>
              </a:rPr>
              <a:t> </a:t>
            </a:r>
            <a:r>
              <a:rPr lang="ja-JP" altLang="en-US" sz="1200" dirty="0" smtClean="0">
                <a:latin typeface="ＭＳ Ｐ明朝" charset="-128"/>
                <a:ea typeface="ＭＳ Ｐ明朝" charset="-128"/>
              </a:rPr>
              <a:t>Ｗ２５０</a:t>
            </a:r>
            <a:r>
              <a:rPr lang="en-US" altLang="ja-JP" sz="1200" dirty="0" smtClean="0">
                <a:latin typeface="ＭＳ Ｐ明朝" charset="-128"/>
                <a:ea typeface="ＭＳ Ｐ明朝" charset="-128"/>
              </a:rPr>
              <a:t>×</a:t>
            </a:r>
            <a:r>
              <a:rPr lang="ja-JP" altLang="en-US" sz="1200" dirty="0" smtClean="0">
                <a:latin typeface="ＭＳ Ｐ明朝" charset="-128"/>
                <a:ea typeface="ＭＳ Ｐ明朝" charset="-128"/>
              </a:rPr>
              <a:t>Ｈ３７０</a:t>
            </a:r>
            <a:r>
              <a:rPr lang="ja-JP" altLang="en-US" sz="1200" dirty="0" smtClean="0">
                <a:latin typeface="ＭＳ Ｐ明朝" charset="-128"/>
                <a:ea typeface="ＭＳ Ｐ明朝" charset="-128"/>
              </a:rPr>
              <a:t>㎜</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素材</a:t>
            </a:r>
            <a:r>
              <a:rPr lang="ja-JP" altLang="en-US" sz="1200" dirty="0" smtClean="0">
                <a:latin typeface="HG丸ｺﾞｼｯｸM-PRO" pitchFamily="50" charset="-128"/>
                <a:ea typeface="HG丸ｺﾞｼｯｸM-PRO" pitchFamily="50" charset="-128"/>
              </a:rPr>
              <a:t>：</a:t>
            </a:r>
            <a:r>
              <a:rPr lang="en-US" altLang="ja-JP" sz="1200" dirty="0" smtClean="0">
                <a:latin typeface="HG丸ｺﾞｼｯｸM-PRO" pitchFamily="50" charset="-128"/>
                <a:ea typeface="HG丸ｺﾞｼｯｸM-PRO" pitchFamily="50" charset="-128"/>
              </a:rPr>
              <a:t>PP</a:t>
            </a:r>
            <a:r>
              <a:rPr lang="ja-JP" altLang="en-US" sz="1200" dirty="0" smtClean="0">
                <a:latin typeface="HG丸ｺﾞｼｯｸM-PRO" pitchFamily="50" charset="-128"/>
                <a:ea typeface="HG丸ｺﾞｼｯｸM-PRO" pitchFamily="50" charset="-128"/>
              </a:rPr>
              <a:t>（ﾎﾟﾘﾌﾟﾛﾋﾟﾚﾝ）半透明</a:t>
            </a:r>
            <a:r>
              <a:rPr lang="en-US" altLang="ja-JP" sz="1200" dirty="0" smtClean="0">
                <a:latin typeface="HG丸ｺﾞｼｯｸM-PRO" pitchFamily="50" charset="-128"/>
                <a:ea typeface="HG丸ｺﾞｼｯｸM-PRO" pitchFamily="50" charset="-128"/>
              </a:rPr>
              <a:t>0.2㎜</a:t>
            </a:r>
            <a:r>
              <a:rPr lang="ja-JP" altLang="en-US" sz="1200" dirty="0" smtClean="0">
                <a:latin typeface="HG丸ｺﾞｼｯｸM-PRO" pitchFamily="50" charset="-128"/>
                <a:ea typeface="HG丸ｺﾞｼｯｸM-PRO" pitchFamily="50" charset="-128"/>
              </a:rPr>
              <a:t>厚</a:t>
            </a:r>
            <a:endParaRPr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印刷：</a:t>
            </a:r>
            <a:r>
              <a:rPr lang="en-US" altLang="ja-JP" sz="1200" dirty="0">
                <a:latin typeface="HG丸ｺﾞｼｯｸM-PRO" pitchFamily="50" charset="-128"/>
                <a:ea typeface="HG丸ｺﾞｼｯｸM-PRO" pitchFamily="50" charset="-128"/>
              </a:rPr>
              <a:t>UV</a:t>
            </a:r>
            <a:r>
              <a:rPr lang="ja-JP" altLang="en-US" sz="1200" dirty="0">
                <a:latin typeface="HG丸ｺﾞｼｯｸM-PRO" pitchFamily="50" charset="-128"/>
                <a:ea typeface="HG丸ｺﾞｼｯｸM-PRO" pitchFamily="50" charset="-128"/>
              </a:rPr>
              <a:t>ｵﾌｾｯﾄ印刷　</a:t>
            </a:r>
            <a:r>
              <a:rPr lang="en-US" altLang="ja-JP" sz="1200" dirty="0" smtClean="0">
                <a:latin typeface="HG丸ｺﾞｼｯｸM-PRO" pitchFamily="50" charset="-128"/>
                <a:ea typeface="HG丸ｺﾞｼｯｸM-PRO" pitchFamily="50" charset="-128"/>
              </a:rPr>
              <a:t>0C/4C</a:t>
            </a:r>
            <a:r>
              <a:rPr lang="ja-JP" altLang="en-US"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白＋</a:t>
            </a:r>
            <a:r>
              <a:rPr lang="ja-JP" altLang="en-US" sz="1200" dirty="0" smtClean="0">
                <a:latin typeface="HG丸ｺﾞｼｯｸM-PRO" pitchFamily="50" charset="-128"/>
                <a:ea typeface="HG丸ｺﾞｼｯｸM-PRO" pitchFamily="50" charset="-128"/>
              </a:rPr>
              <a:t>ニス</a:t>
            </a:r>
            <a:endParaRPr lang="ja-JP" altLang="en-US" sz="1200" dirty="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梱包</a:t>
            </a:r>
            <a:r>
              <a:rPr lang="ja-JP" altLang="en-US" sz="1200" dirty="0" smtClean="0">
                <a:latin typeface="HG丸ｺﾞｼｯｸM-PRO" pitchFamily="50" charset="-128"/>
                <a:ea typeface="HG丸ｺﾞｼｯｸM-PRO" pitchFamily="50" charset="-128"/>
              </a:rPr>
              <a:t>：３</a:t>
            </a:r>
            <a:r>
              <a:rPr lang="en-US" altLang="ja-JP" sz="1200" dirty="0" smtClean="0">
                <a:latin typeface="HG丸ｺﾞｼｯｸM-PRO" pitchFamily="50" charset="-128"/>
                <a:ea typeface="HG丸ｺﾞｼｯｸM-PRO" pitchFamily="50" charset="-128"/>
              </a:rPr>
              <a:t>00</a:t>
            </a:r>
            <a:r>
              <a:rPr lang="ja-JP" altLang="en-US" sz="1200" dirty="0" smtClean="0">
                <a:latin typeface="HG丸ｺﾞｼｯｸM-PRO" pitchFamily="50" charset="-128"/>
                <a:ea typeface="HG丸ｺﾞｼｯｸM-PRO" pitchFamily="50" charset="-128"/>
              </a:rPr>
              <a:t>部ﾀﾞﾝﾎﾞｰﾙ梱包</a:t>
            </a:r>
            <a:endParaRPr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梱包ｻｲｽﾞ：</a:t>
            </a:r>
            <a:r>
              <a:rPr lang="en-US" altLang="ja-JP" sz="1200" dirty="0" smtClean="0">
                <a:latin typeface="HG丸ｺﾞｼｯｸM-PRO" pitchFamily="50" charset="-128"/>
                <a:ea typeface="HG丸ｺﾞｼｯｸM-PRO" pitchFamily="50" charset="-128"/>
              </a:rPr>
              <a:t>W3</a:t>
            </a:r>
            <a:r>
              <a:rPr lang="ja-JP" altLang="en-US" sz="1200" dirty="0" smtClean="0">
                <a:latin typeface="HG丸ｺﾞｼｯｸM-PRO" pitchFamily="50" charset="-128"/>
                <a:ea typeface="HG丸ｺﾞｼｯｸM-PRO" pitchFamily="50" charset="-128"/>
              </a:rPr>
              <a:t>９</a:t>
            </a:r>
            <a:r>
              <a:rPr lang="en-US" altLang="ja-JP" sz="1200" dirty="0" smtClean="0">
                <a:latin typeface="HG丸ｺﾞｼｯｸM-PRO" pitchFamily="50" charset="-128"/>
                <a:ea typeface="HG丸ｺﾞｼｯｸM-PRO" pitchFamily="50" charset="-128"/>
              </a:rPr>
              <a:t>0×D2</a:t>
            </a:r>
            <a:r>
              <a:rPr lang="ja-JP" altLang="en-US" sz="1200" dirty="0" smtClean="0">
                <a:latin typeface="HG丸ｺﾞｼｯｸM-PRO" pitchFamily="50" charset="-128"/>
                <a:ea typeface="HG丸ｺﾞｼｯｸM-PRO" pitchFamily="50" charset="-128"/>
              </a:rPr>
              <a:t>７</a:t>
            </a:r>
            <a:r>
              <a:rPr lang="en-US" altLang="ja-JP" sz="1200" dirty="0" smtClean="0">
                <a:latin typeface="HG丸ｺﾞｼｯｸM-PRO" pitchFamily="50" charset="-128"/>
                <a:ea typeface="HG丸ｺﾞｼｯｸM-PRO" pitchFamily="50" charset="-128"/>
              </a:rPr>
              <a:t>0×H230</a:t>
            </a:r>
            <a:r>
              <a:rPr lang="ja-JP" altLang="en-US" sz="1200" dirty="0" smtClean="0">
                <a:latin typeface="HG丸ｺﾞｼｯｸM-PRO" pitchFamily="50" charset="-128"/>
                <a:ea typeface="HG丸ｺﾞｼｯｸM-PRO" pitchFamily="50" charset="-128"/>
              </a:rPr>
              <a:t>㎜　</a:t>
            </a:r>
            <a:r>
              <a:rPr lang="en-US" altLang="ja-JP" sz="1200" dirty="0" smtClean="0">
                <a:latin typeface="HG丸ｺﾞｼｯｸM-PRO" pitchFamily="50" charset="-128"/>
                <a:ea typeface="HG丸ｺﾞｼｯｸM-PRO" pitchFamily="50" charset="-128"/>
              </a:rPr>
              <a:t>1</a:t>
            </a:r>
            <a:r>
              <a:rPr lang="ja-JP" altLang="en-US" sz="1200" dirty="0" smtClean="0">
                <a:latin typeface="HG丸ｺﾞｼｯｸM-PRO" pitchFamily="50" charset="-128"/>
                <a:ea typeface="HG丸ｺﾞｼｯｸM-PRO" pitchFamily="50" charset="-128"/>
              </a:rPr>
              <a:t>４㎏</a:t>
            </a:r>
            <a:endParaRPr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製作</a:t>
            </a:r>
            <a:r>
              <a:rPr lang="ja-JP" altLang="en-US" sz="1200" dirty="0">
                <a:latin typeface="HG丸ｺﾞｼｯｸM-PRO" pitchFamily="50" charset="-128"/>
                <a:ea typeface="HG丸ｺﾞｼｯｸM-PRO" pitchFamily="50" charset="-128"/>
              </a:rPr>
              <a:t>日数：校了後　</a:t>
            </a:r>
            <a:r>
              <a:rPr lang="ja-JP" altLang="en-US" sz="1200" dirty="0" smtClean="0">
                <a:latin typeface="HG丸ｺﾞｼｯｸM-PRO" pitchFamily="50" charset="-128"/>
                <a:ea typeface="HG丸ｺﾞｼｯｸM-PRO" pitchFamily="50" charset="-128"/>
              </a:rPr>
              <a:t>約</a:t>
            </a:r>
            <a:r>
              <a:rPr lang="en-US" altLang="ja-JP" sz="1200" dirty="0" smtClean="0">
                <a:latin typeface="HG丸ｺﾞｼｯｸM-PRO" pitchFamily="50" charset="-128"/>
                <a:ea typeface="HG丸ｺﾞｼｯｸM-PRO" pitchFamily="50" charset="-128"/>
              </a:rPr>
              <a:t>1</a:t>
            </a:r>
            <a:r>
              <a:rPr lang="ja-JP" altLang="en-US" sz="1200" dirty="0" smtClean="0">
                <a:latin typeface="HG丸ｺﾞｼｯｸM-PRO" pitchFamily="50" charset="-128"/>
                <a:ea typeface="HG丸ｺﾞｼｯｸM-PRO" pitchFamily="50" charset="-128"/>
              </a:rPr>
              <a:t>０日間（</a:t>
            </a:r>
            <a:r>
              <a:rPr lang="en-US" altLang="ja-JP" sz="1200" dirty="0" smtClean="0">
                <a:latin typeface="HG丸ｺﾞｼｯｸM-PRO" pitchFamily="50" charset="-128"/>
                <a:ea typeface="HG丸ｺﾞｼｯｸM-PRO" pitchFamily="50" charset="-128"/>
              </a:rPr>
              <a:t>1</a:t>
            </a:r>
            <a:r>
              <a:rPr lang="ja-JP" altLang="en-US" sz="1200" dirty="0" smtClean="0">
                <a:latin typeface="HG丸ｺﾞｼｯｸM-PRO" pitchFamily="50" charset="-128"/>
                <a:ea typeface="HG丸ｺﾞｼｯｸM-PRO" pitchFamily="50" charset="-128"/>
              </a:rPr>
              <a:t>万部）</a:t>
            </a:r>
            <a:endParaRPr lang="ja-JP" altLang="en-US"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生産地：日本　</a:t>
            </a:r>
            <a:r>
              <a:rPr lang="ja-JP" altLang="en-US" sz="1200" dirty="0" smtClean="0">
                <a:latin typeface="HG丸ｺﾞｼｯｸM-PRO" pitchFamily="50" charset="-128"/>
                <a:ea typeface="HG丸ｺﾞｼｯｸM-PRO" pitchFamily="50" charset="-128"/>
              </a:rPr>
              <a:t>埼玉県</a:t>
            </a:r>
            <a:endParaRPr lang="en-US" altLang="ja-JP" sz="1200" dirty="0">
              <a:latin typeface="HG丸ｺﾞｼｯｸM-PRO" pitchFamily="50" charset="-128"/>
              <a:ea typeface="HG丸ｺﾞｼｯｸM-PRO" pitchFamily="50" charset="-128"/>
            </a:endParaRPr>
          </a:p>
        </p:txBody>
      </p:sp>
      <p:sp>
        <p:nvSpPr>
          <p:cNvPr id="15" name="Text Box 5"/>
          <p:cNvSpPr txBox="1">
            <a:spLocks noChangeArrowheads="1"/>
          </p:cNvSpPr>
          <p:nvPr/>
        </p:nvSpPr>
        <p:spPr bwMode="auto">
          <a:xfrm>
            <a:off x="5364087" y="2916813"/>
            <a:ext cx="3522663" cy="1323439"/>
          </a:xfrm>
          <a:prstGeom prst="rect">
            <a:avLst/>
          </a:prstGeom>
          <a:noFill/>
          <a:ln w="38100">
            <a:noFill/>
            <a:miter lim="800000"/>
            <a:headEnd/>
            <a:tailEnd/>
          </a:ln>
        </p:spPr>
        <p:txBody>
          <a:bodyPr>
            <a:spAutoFit/>
          </a:bodyPr>
          <a:lstStyle/>
          <a:p>
            <a:r>
              <a:rPr lang="ja-JP" altLang="en-US" sz="1600" dirty="0" smtClean="0">
                <a:latin typeface="HG丸ｺﾞｼｯｸM-PRO" pitchFamily="50" charset="-128"/>
                <a:ea typeface="HG丸ｺﾞｼｯｸM-PRO" pitchFamily="50" charset="-128"/>
              </a:rPr>
              <a:t>当社メリット：</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専用の機械で全自動生産が可能。</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短納期・大量ロットに対応。</a:t>
            </a:r>
            <a:endParaRPr lang="en-US" altLang="ja-JP" sz="1600" dirty="0" smtClean="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簡単</a:t>
            </a:r>
            <a:r>
              <a:rPr lang="ja-JP" altLang="en-US" sz="1600" dirty="0" smtClean="0">
                <a:latin typeface="HG丸ｺﾞｼｯｸM-PRO" pitchFamily="50" charset="-128"/>
                <a:ea typeface="HG丸ｺﾞｼｯｸM-PRO" pitchFamily="50" charset="-128"/>
              </a:rPr>
              <a:t>に切り離せるジッパー式</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（実用新案登録済）</a:t>
            </a:r>
            <a:endParaRPr lang="ja-JP" altLang="en-US" sz="1600" dirty="0">
              <a:latin typeface="HG丸ｺﾞｼｯｸM-PRO" pitchFamily="50" charset="-128"/>
              <a:ea typeface="HG丸ｺﾞｼｯｸM-PRO" pitchFamily="50" charset="-128"/>
            </a:endParaRPr>
          </a:p>
        </p:txBody>
      </p:sp>
      <p:pic>
        <p:nvPicPr>
          <p:cNvPr id="16" name="Picture 20"/>
          <p:cNvPicPr>
            <a:picLocks noChangeAspect="1" noChangeArrowheads="1"/>
          </p:cNvPicPr>
          <p:nvPr/>
        </p:nvPicPr>
        <p:blipFill>
          <a:blip r:embed="rId2" cstate="print"/>
          <a:srcRect/>
          <a:stretch>
            <a:fillRect/>
          </a:stretch>
        </p:blipFill>
        <p:spPr bwMode="auto">
          <a:xfrm>
            <a:off x="827584" y="6093296"/>
            <a:ext cx="2886075" cy="552450"/>
          </a:xfrm>
          <a:prstGeom prst="rect">
            <a:avLst/>
          </a:prstGeom>
          <a:noFill/>
          <a:ln w="9525">
            <a:noFill/>
            <a:miter lim="800000"/>
            <a:headEnd/>
            <a:tailEnd/>
          </a:ln>
          <a:effectLst/>
        </p:spPr>
      </p:pic>
      <p:sp>
        <p:nvSpPr>
          <p:cNvPr id="18" name="Text Box 5"/>
          <p:cNvSpPr txBox="1">
            <a:spLocks noChangeArrowheads="1"/>
          </p:cNvSpPr>
          <p:nvPr/>
        </p:nvSpPr>
        <p:spPr bwMode="auto">
          <a:xfrm>
            <a:off x="3923928" y="1196752"/>
            <a:ext cx="4962823" cy="1323439"/>
          </a:xfrm>
          <a:prstGeom prst="rect">
            <a:avLst/>
          </a:prstGeom>
          <a:noFill/>
          <a:ln w="38100">
            <a:noFill/>
            <a:miter lim="800000"/>
            <a:headEnd/>
            <a:tailEnd/>
          </a:ln>
        </p:spPr>
        <p:txBody>
          <a:bodyPr wrap="square">
            <a:spAutoFit/>
          </a:bodyPr>
          <a:lstStyle/>
          <a:p>
            <a:r>
              <a:rPr lang="ja-JP" altLang="en-US" sz="1600" dirty="0" smtClean="0">
                <a:latin typeface="HG丸ｺﾞｼｯｸM-PRO" pitchFamily="50" charset="-128"/>
                <a:ea typeface="HG丸ｺﾞｼｯｸM-PRO" pitchFamily="50" charset="-128"/>
              </a:rPr>
              <a:t>商品特徴：</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①</a:t>
            </a:r>
            <a:r>
              <a:rPr lang="ja-JP" altLang="en-US" sz="1600" dirty="0" smtClean="0">
                <a:solidFill>
                  <a:srgbClr val="FF0000"/>
                </a:solidFill>
                <a:latin typeface="HG丸ｺﾞｼｯｸM-PRO" pitchFamily="50" charset="-128"/>
                <a:ea typeface="HG丸ｺﾞｼｯｸM-PRO" pitchFamily="50" charset="-128"/>
              </a:rPr>
              <a:t>手提げ部を切り離して通常のクリアファイルとして使用することが出来るバッグ</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②切り離す「ピリピリ」感がクセになる</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③リユース使用で環境配慮。企業イメージ</a:t>
            </a:r>
            <a:endParaRPr lang="ja-JP" altLang="en-US" sz="1600" dirty="0">
              <a:latin typeface="HG丸ｺﾞｼｯｸM-PRO" pitchFamily="50" charset="-128"/>
              <a:ea typeface="HG丸ｺﾞｼｯｸM-PRO" pitchFamily="50" charset="-128"/>
            </a:endParaRPr>
          </a:p>
        </p:txBody>
      </p:sp>
      <p:sp>
        <p:nvSpPr>
          <p:cNvPr id="3" name="角丸四角形吹き出し 2"/>
          <p:cNvSpPr/>
          <p:nvPr/>
        </p:nvSpPr>
        <p:spPr>
          <a:xfrm>
            <a:off x="551168" y="1970601"/>
            <a:ext cx="2226286" cy="936104"/>
          </a:xfrm>
          <a:prstGeom prst="wedgeRoundRectCallout">
            <a:avLst>
              <a:gd name="adj1" fmla="val -18695"/>
              <a:gd name="adj2" fmla="val 93580"/>
              <a:gd name="adj3" fmla="val 16667"/>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 name="テキスト ボックス 3"/>
          <p:cNvSpPr txBox="1"/>
          <p:nvPr/>
        </p:nvSpPr>
        <p:spPr>
          <a:xfrm>
            <a:off x="617368" y="2078335"/>
            <a:ext cx="2160086" cy="646331"/>
          </a:xfrm>
          <a:prstGeom prst="rect">
            <a:avLst/>
          </a:prstGeom>
          <a:noFill/>
        </p:spPr>
        <p:txBody>
          <a:bodyPr wrap="square" rtlCol="0">
            <a:spAutoFit/>
          </a:bodyPr>
          <a:lstStyle/>
          <a:p>
            <a:r>
              <a:rPr kumimoji="1" lang="ja-JP" altLang="en-US" dirty="0" smtClean="0">
                <a:latin typeface="HGｺﾞｼｯｸM" panose="020B0609000000000000" pitchFamily="49" charset="-128"/>
                <a:ea typeface="HGｺﾞｼｯｸM" panose="020B0609000000000000" pitchFamily="49" charset="-128"/>
              </a:rPr>
              <a:t>手提げバッグが</a:t>
            </a:r>
            <a:endParaRPr kumimoji="1" lang="en-US" altLang="ja-JP" dirty="0" smtClean="0">
              <a:latin typeface="HGｺﾞｼｯｸM" panose="020B0609000000000000" pitchFamily="49" charset="-128"/>
              <a:ea typeface="HGｺﾞｼｯｸM" panose="020B0609000000000000" pitchFamily="49" charset="-128"/>
            </a:endParaRPr>
          </a:p>
          <a:p>
            <a:r>
              <a:rPr kumimoji="1" lang="ja-JP" altLang="en-US" dirty="0" smtClean="0">
                <a:latin typeface="HGｺﾞｼｯｸM" panose="020B0609000000000000" pitchFamily="49" charset="-128"/>
                <a:ea typeface="HGｺﾞｼｯｸM" panose="020B0609000000000000" pitchFamily="49" charset="-128"/>
              </a:rPr>
              <a:t>クリアファイルに</a:t>
            </a:r>
            <a:endParaRPr kumimoji="1" lang="ja-JP" altLang="en-US" dirty="0">
              <a:latin typeface="HGｺﾞｼｯｸM" panose="020B0609000000000000" pitchFamily="49" charset="-128"/>
              <a:ea typeface="HGｺﾞｼｯｸM" panose="020B0609000000000000" pitchFamily="49" charset="-128"/>
            </a:endParaRPr>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313" y="3402087"/>
            <a:ext cx="4674096" cy="2337048"/>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437</TotalTime>
  <Words>105</Words>
  <Application>Microsoft Office PowerPoint</Application>
  <PresentationFormat>画面に合わせる (4:3)</PresentationFormat>
  <Paragraphs>21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HGP明朝E</vt:lpstr>
      <vt:lpstr>HGｺﾞｼｯｸM</vt:lpstr>
      <vt:lpstr>HG丸ｺﾞｼｯｸM-PRO</vt:lpstr>
      <vt:lpstr>ＭＳ Ｐ明朝</vt:lpstr>
      <vt:lpstr>Candara</vt:lpstr>
      <vt:lpstr>Symbol</vt:lpstr>
      <vt:lpstr>ウェーブ</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140728統一企画書【PPFACTORY　A4ｸﾘｱﾌｧｲﾙ】</dc:title>
  <dc:creator>古瀬 康弘</dc:creator>
  <cp:lastModifiedBy>大森 誠</cp:lastModifiedBy>
  <cp:revision>57</cp:revision>
  <dcterms:created xsi:type="dcterms:W3CDTF">2013-04-02T06:14:51Z</dcterms:created>
  <dcterms:modified xsi:type="dcterms:W3CDTF">2017-06-07T09:54:14Z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140728統一企画書【PPFACTORY　A4ｸﾘｱﾌｧｲﾙ】</vt:lpwstr>
  </property>
  <property fmtid="{D5CDD505-2E9C-101B-9397-08002B2CF9AE}" pid="3" name="SlideDescription">
    <vt:lpwstr/>
  </property>
</Properties>
</file>