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Title 6"/>
          <p:cNvSpPr>
            <a:spLocks noGrp="1"/>
          </p:cNvSpPr>
          <p:nvPr>
            <p:ph type="title"/>
          </p:nvPr>
        </p:nvSpPr>
        <p:spPr/>
        <p:txBody>
          <a:bodyPr/>
          <a:lstStyle/>
          <a:p>
            <a:r>
              <a:rPr lang="ja-JP" altLang="en-US"/>
              <a:t>マスター タイトルの書式設定</a:t>
            </a:r>
            <a:endParaRPr lang="en-US"/>
          </a:p>
        </p:txBody>
      </p:sp>
      <p:sp>
        <p:nvSpPr>
          <p:cNvPr id="4" name="Date Placeholder 3"/>
          <p:cNvSpPr>
            <a:spLocks noGrp="1"/>
          </p:cNvSpPr>
          <p:nvPr>
            <p:ph type="dt" sz="half" idx="10"/>
          </p:nvPr>
        </p:nvSpPr>
        <p:spPr/>
        <p:txBody>
          <a:bodyPr/>
          <a:lstStyle>
            <a:lvl1pPr>
              <a:defRPr/>
            </a:lvl1pPr>
          </a:lstStyle>
          <a:p>
            <a:pPr>
              <a:defRPr/>
            </a:pPr>
            <a:fld id="{100EF5FD-F296-4DE0-89F7-45A383F07A0C}" type="datetimeFigureOut">
              <a:rPr lang="ja-JP" altLang="en-US"/>
              <a:pPr>
                <a:defRPr/>
              </a:pPr>
              <a:t>2021/3/10</a:t>
            </a:fld>
            <a:endParaRPr lang="ja-JP" altLang="en-US"/>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4411A912-ABEC-41BB-AB9C-E6B20274F270}"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6325" cy="2468563"/>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2" name="Group 15"/>
          <p:cNvGrpSpPr>
            <a:grpSpLocks noChangeAspect="1"/>
          </p:cNvGrpSpPr>
          <p:nvPr/>
        </p:nvGrpSpPr>
        <p:grpSpPr bwMode="auto">
          <a:xfrm>
            <a:off x="211138" y="1679575"/>
            <a:ext cx="8723312" cy="1330325"/>
            <a:chOff x="-3905251" y="4294188"/>
            <a:chExt cx="13027839" cy="1892300"/>
          </a:xfrm>
        </p:grpSpPr>
        <p:sp>
          <p:nvSpPr>
            <p:cNvPr id="17" name="Freeform 14"/>
            <p:cNvSpPr>
              <a:spLocks/>
            </p:cNvSpPr>
            <p:nvPr/>
          </p:nvSpPr>
          <p:spPr bwMode="hidden">
            <a:xfrm>
              <a:off x="4810006" y="4499677"/>
              <a:ext cx="4295986"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18" name="Freeform 18"/>
            <p:cNvSpPr>
              <a:spLocks/>
            </p:cNvSpPr>
            <p:nvPr/>
          </p:nvSpPr>
          <p:spPr bwMode="hidden">
            <a:xfrm>
              <a:off x="-308667" y="4319028"/>
              <a:ext cx="8279020" cy="1208091"/>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19" name="Freeform 22"/>
            <p:cNvSpPr>
              <a:spLocks/>
            </p:cNvSpPr>
            <p:nvPr/>
          </p:nvSpPr>
          <p:spPr bwMode="hidden">
            <a:xfrm>
              <a:off x="4286" y="4334834"/>
              <a:ext cx="8165219"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20" name="Freeform 26"/>
            <p:cNvSpPr>
              <a:spLocks/>
            </p:cNvSpPr>
            <p:nvPr/>
          </p:nvSpPr>
          <p:spPr bwMode="hidden">
            <a:xfrm>
              <a:off x="4155651" y="4316769"/>
              <a:ext cx="4940859"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grpSp>
      <p:sp>
        <p:nvSpPr>
          <p:cNvPr id="1028" name="Title Placeholder 1"/>
          <p:cNvSpPr>
            <a:spLocks noGrp="1"/>
          </p:cNvSpPr>
          <p:nvPr>
            <p:ph type="title"/>
          </p:nvPr>
        </p:nvSpPr>
        <p:spPr bwMode="auto">
          <a:xfrm>
            <a:off x="457200" y="338138"/>
            <a:ext cx="8229600" cy="12525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endParaRPr lang="en-US"/>
          </a:p>
        </p:txBody>
      </p:sp>
      <p:sp>
        <p:nvSpPr>
          <p:cNvPr id="4" name="Date Placeholder 3"/>
          <p:cNvSpPr>
            <a:spLocks noGrp="1"/>
          </p:cNvSpPr>
          <p:nvPr>
            <p:ph type="dt" sz="half" idx="2"/>
          </p:nvPr>
        </p:nvSpPr>
        <p:spPr>
          <a:xfrm>
            <a:off x="5164138" y="6249988"/>
            <a:ext cx="3786187" cy="365125"/>
          </a:xfrm>
          <a:prstGeom prst="rect">
            <a:avLst/>
          </a:prstGeom>
        </p:spPr>
        <p:txBody>
          <a:bodyPr vert="horz" lIns="91440" tIns="45720" rIns="91440" bIns="45720" rtlCol="0" anchor="ctr"/>
          <a:lstStyle>
            <a:lvl1pPr algn="r" fontAlgn="auto">
              <a:spcBef>
                <a:spcPts val="0"/>
              </a:spcBef>
              <a:spcAft>
                <a:spcPts val="0"/>
              </a:spcAft>
              <a:defRPr sz="1000" smtClean="0">
                <a:solidFill>
                  <a:schemeClr val="tx2"/>
                </a:solidFill>
                <a:latin typeface="+mn-lt"/>
                <a:ea typeface="+mn-ea"/>
              </a:defRPr>
            </a:lvl1pPr>
          </a:lstStyle>
          <a:p>
            <a:pPr>
              <a:defRPr/>
            </a:pPr>
            <a:fld id="{4F584865-C10C-4380-87C2-35490C73291B}" type="datetimeFigureOut">
              <a:rPr lang="ja-JP" altLang="en-US"/>
              <a:pPr>
                <a:defRPr/>
              </a:pPr>
              <a:t>2021/3/10</a:t>
            </a:fld>
            <a:endParaRPr lang="ja-JP" altLang="en-US"/>
          </a:p>
        </p:txBody>
      </p:sp>
      <p:sp>
        <p:nvSpPr>
          <p:cNvPr id="5" name="Footer Placeholder 4"/>
          <p:cNvSpPr>
            <a:spLocks noGrp="1"/>
          </p:cNvSpPr>
          <p:nvPr>
            <p:ph type="ftr" sz="quarter" idx="3"/>
          </p:nvPr>
        </p:nvSpPr>
        <p:spPr>
          <a:xfrm>
            <a:off x="193675" y="6249988"/>
            <a:ext cx="3786188" cy="365125"/>
          </a:xfrm>
          <a:prstGeom prst="rect">
            <a:avLst/>
          </a:prstGeom>
        </p:spPr>
        <p:txBody>
          <a:bodyPr vert="horz" lIns="91440" tIns="45720" rIns="91440" bIns="45720" rtlCol="0" anchor="ctr"/>
          <a:lstStyle>
            <a:lvl1pPr algn="l" fontAlgn="auto">
              <a:spcBef>
                <a:spcPts val="0"/>
              </a:spcBef>
              <a:spcAft>
                <a:spcPts val="0"/>
              </a:spcAft>
              <a:defRPr sz="1000">
                <a:solidFill>
                  <a:schemeClr val="tx2"/>
                </a:solidFill>
                <a:latin typeface="+mn-lt"/>
                <a:ea typeface="+mn-ea"/>
              </a:defRPr>
            </a:lvl1pPr>
          </a:lstStyle>
          <a:p>
            <a:pPr>
              <a:defRPr/>
            </a:pPr>
            <a:endParaRPr lang="ja-JP" altLang="en-US"/>
          </a:p>
        </p:txBody>
      </p:sp>
      <p:sp>
        <p:nvSpPr>
          <p:cNvPr id="6" name="Slide Number Placeholder 5"/>
          <p:cNvSpPr>
            <a:spLocks noGrp="1"/>
          </p:cNvSpPr>
          <p:nvPr>
            <p:ph type="sldNum" sz="quarter" idx="4"/>
          </p:nvPr>
        </p:nvSpPr>
        <p:spPr>
          <a:xfrm>
            <a:off x="3990975" y="6249988"/>
            <a:ext cx="1162050" cy="365125"/>
          </a:xfrm>
          <a:prstGeom prst="rect">
            <a:avLst/>
          </a:prstGeom>
        </p:spPr>
        <p:txBody>
          <a:bodyPr vert="horz" lIns="91440" tIns="45720" rIns="91440" bIns="45720" rtlCol="0" anchor="ctr"/>
          <a:lstStyle>
            <a:lvl1pPr algn="ctr" fontAlgn="auto">
              <a:spcBef>
                <a:spcPts val="0"/>
              </a:spcBef>
              <a:spcAft>
                <a:spcPts val="0"/>
              </a:spcAft>
              <a:defRPr sz="1000" smtClean="0">
                <a:solidFill>
                  <a:schemeClr val="tx2"/>
                </a:solidFill>
                <a:latin typeface="+mn-lt"/>
                <a:ea typeface="+mn-ea"/>
              </a:defRPr>
            </a:lvl1pPr>
          </a:lstStyle>
          <a:p>
            <a:pPr>
              <a:defRPr/>
            </a:pPr>
            <a:fld id="{2AE05A3E-8C61-4082-B0D3-1480B789F2B2}" type="slidenum">
              <a:rPr lang="ja-JP" altLang="en-US"/>
              <a:pPr>
                <a:defRPr/>
              </a:pPr>
              <a:t>‹#›</a:t>
            </a:fld>
            <a:endParaRPr lang="ja-JP" altLang="en-US"/>
          </a:p>
        </p:txBody>
      </p:sp>
      <p:sp>
        <p:nvSpPr>
          <p:cNvPr id="1032" name="Text Placeholder 2"/>
          <p:cNvSpPr>
            <a:spLocks noGrp="1"/>
          </p:cNvSpPr>
          <p:nvPr>
            <p:ph type="body" idx="1"/>
          </p:nvPr>
        </p:nvSpPr>
        <p:spPr bwMode="auto">
          <a:xfrm>
            <a:off x="871538" y="2674938"/>
            <a:ext cx="7408862" cy="3451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rtl="0" fontAlgn="base">
        <a:spcBef>
          <a:spcPct val="0"/>
        </a:spcBef>
        <a:spcAft>
          <a:spcPct val="0"/>
        </a:spcAft>
        <a:defRPr kumimoji="1" sz="4400" kern="1200">
          <a:solidFill>
            <a:srgbClr val="FFFFFF"/>
          </a:solidFill>
          <a:latin typeface="+mj-lt"/>
          <a:ea typeface="+mj-ea"/>
          <a:cs typeface="+mj-cs"/>
        </a:defRPr>
      </a:lvl1pPr>
      <a:lvl2pPr algn="ctr" rtl="0" fontAlgn="base">
        <a:spcBef>
          <a:spcPct val="0"/>
        </a:spcBef>
        <a:spcAft>
          <a:spcPct val="0"/>
        </a:spcAft>
        <a:defRPr kumimoji="1" sz="4400">
          <a:solidFill>
            <a:srgbClr val="FFFFFF"/>
          </a:solidFill>
          <a:latin typeface="Candara" pitchFamily="34" charset="0"/>
          <a:ea typeface="HGP明朝E" pitchFamily="18" charset="-128"/>
        </a:defRPr>
      </a:lvl2pPr>
      <a:lvl3pPr algn="ctr" rtl="0" fontAlgn="base">
        <a:spcBef>
          <a:spcPct val="0"/>
        </a:spcBef>
        <a:spcAft>
          <a:spcPct val="0"/>
        </a:spcAft>
        <a:defRPr kumimoji="1" sz="4400">
          <a:solidFill>
            <a:srgbClr val="FFFFFF"/>
          </a:solidFill>
          <a:latin typeface="Candara" pitchFamily="34" charset="0"/>
          <a:ea typeface="HGP明朝E" pitchFamily="18" charset="-128"/>
        </a:defRPr>
      </a:lvl3pPr>
      <a:lvl4pPr algn="ctr" rtl="0" fontAlgn="base">
        <a:spcBef>
          <a:spcPct val="0"/>
        </a:spcBef>
        <a:spcAft>
          <a:spcPct val="0"/>
        </a:spcAft>
        <a:defRPr kumimoji="1" sz="4400">
          <a:solidFill>
            <a:srgbClr val="FFFFFF"/>
          </a:solidFill>
          <a:latin typeface="Candara" pitchFamily="34" charset="0"/>
          <a:ea typeface="HGP明朝E" pitchFamily="18" charset="-128"/>
        </a:defRPr>
      </a:lvl4pPr>
      <a:lvl5pPr algn="ctr" rtl="0" fontAlgn="base">
        <a:spcBef>
          <a:spcPct val="0"/>
        </a:spcBef>
        <a:spcAft>
          <a:spcPct val="0"/>
        </a:spcAft>
        <a:defRPr kumimoji="1" sz="4400">
          <a:solidFill>
            <a:srgbClr val="FFFFFF"/>
          </a:solidFill>
          <a:latin typeface="Candara" pitchFamily="34" charset="0"/>
          <a:ea typeface="HGP明朝E" pitchFamily="18" charset="-128"/>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73050" indent="-273050" algn="l" rtl="0" fontAlgn="base">
        <a:spcBef>
          <a:spcPct val="20000"/>
        </a:spcBef>
        <a:spcAft>
          <a:spcPct val="0"/>
        </a:spcAft>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3050" algn="l" rtl="0" fontAlgn="base">
        <a:spcBef>
          <a:spcPct val="20000"/>
        </a:spcBef>
        <a:spcAft>
          <a:spcPct val="0"/>
        </a:spcAft>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rtl="0" fontAlgn="base">
        <a:spcBef>
          <a:spcPct val="20000"/>
        </a:spcBef>
        <a:spcAft>
          <a:spcPct val="0"/>
        </a:spcAft>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rtl="0" fontAlgn="base">
        <a:spcBef>
          <a:spcPct val="20000"/>
        </a:spcBef>
        <a:spcAft>
          <a:spcPct val="0"/>
        </a:spcAft>
        <a:buClr>
          <a:schemeClr val="accent1"/>
        </a:buClr>
        <a:buSzPct val="100000"/>
        <a:buFont typeface="Symbol" pitchFamily="18" charset="2"/>
        <a:buChar char=""/>
        <a:defRPr kumimoji="1" kern="1200">
          <a:solidFill>
            <a:schemeClr val="tx2"/>
          </a:solidFill>
          <a:latin typeface="+mn-lt"/>
          <a:ea typeface="+mn-ea"/>
          <a:cs typeface="+mn-cs"/>
        </a:defRPr>
      </a:lvl4pPr>
      <a:lvl5pPr marL="1462088" indent="-228600" algn="l" rtl="0" fontAlgn="base">
        <a:spcBef>
          <a:spcPct val="20000"/>
        </a:spcBef>
        <a:spcAft>
          <a:spcPct val="0"/>
        </a:spcAft>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6.jpg"/><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descr="文字の書かれた紙&#10;&#10;中程度の精度で自動的に生成された説明">
            <a:extLst>
              <a:ext uri="{FF2B5EF4-FFF2-40B4-BE49-F238E27FC236}">
                <a16:creationId xmlns:a16="http://schemas.microsoft.com/office/drawing/2014/main" id="{6F6B5CCF-3B18-4184-A40D-308892852F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32037" y="4921393"/>
            <a:ext cx="1668016" cy="1251012"/>
          </a:xfrm>
          <a:prstGeom prst="rect">
            <a:avLst/>
          </a:prstGeom>
        </p:spPr>
      </p:pic>
      <p:pic>
        <p:nvPicPr>
          <p:cNvPr id="4" name="図 3" descr="光 が含まれている画像&#10;&#10;自動的に生成された説明">
            <a:extLst>
              <a:ext uri="{FF2B5EF4-FFF2-40B4-BE49-F238E27FC236}">
                <a16:creationId xmlns:a16="http://schemas.microsoft.com/office/drawing/2014/main" id="{E6F9B6E5-3173-4F93-A09B-EF911791A2B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0116" y="1196803"/>
            <a:ext cx="3744416" cy="2808312"/>
          </a:xfrm>
          <a:prstGeom prst="rect">
            <a:avLst/>
          </a:prstGeom>
        </p:spPr>
      </p:pic>
      <p:sp>
        <p:nvSpPr>
          <p:cNvPr id="14337" name="Text Box 2"/>
          <p:cNvSpPr txBox="1">
            <a:spLocks noChangeArrowheads="1"/>
          </p:cNvSpPr>
          <p:nvPr/>
        </p:nvSpPr>
        <p:spPr bwMode="auto">
          <a:xfrm>
            <a:off x="683568" y="548680"/>
            <a:ext cx="8233344" cy="523220"/>
          </a:xfrm>
          <a:prstGeom prst="rect">
            <a:avLst/>
          </a:prstGeom>
          <a:noFill/>
          <a:ln w="9525">
            <a:noFill/>
            <a:miter lim="800000"/>
            <a:headEnd/>
            <a:tailEnd/>
          </a:ln>
        </p:spPr>
        <p:txBody>
          <a:bodyPr wrap="none">
            <a:spAutoFit/>
          </a:bodyPr>
          <a:lstStyle/>
          <a:p>
            <a:r>
              <a:rPr lang="ja-JP" altLang="en-US" sz="2800" dirty="0">
                <a:latin typeface="HG丸ｺﾞｼｯｸM-PRO" pitchFamily="50" charset="-128"/>
                <a:ea typeface="HG丸ｺﾞｼｯｸM-PRO" pitchFamily="50" charset="-128"/>
              </a:rPr>
              <a:t>［商品名：　艶消し</a:t>
            </a:r>
            <a:r>
              <a:rPr lang="en-US" altLang="ja-JP" sz="2800" dirty="0">
                <a:latin typeface="HG丸ｺﾞｼｯｸM-PRO" pitchFamily="50" charset="-128"/>
                <a:ea typeface="HG丸ｺﾞｼｯｸM-PRO" pitchFamily="50" charset="-128"/>
              </a:rPr>
              <a:t>A4</a:t>
            </a:r>
            <a:r>
              <a:rPr lang="ja-JP" altLang="en-US" sz="2800" dirty="0">
                <a:latin typeface="HG丸ｺﾞｼｯｸM-PRO" pitchFamily="50" charset="-128"/>
                <a:ea typeface="HG丸ｺﾞｼｯｸM-PRO" pitchFamily="50" charset="-128"/>
              </a:rPr>
              <a:t>クリアファイル　</a:t>
            </a:r>
            <a:r>
              <a:rPr lang="ja-JP" altLang="en-US" sz="1600" dirty="0">
                <a:latin typeface="HG丸ｺﾞｼｯｸM-PRO" pitchFamily="50" charset="-128"/>
                <a:ea typeface="HG丸ｺﾞｼｯｸM-PRO" pitchFamily="50" charset="-128"/>
              </a:rPr>
              <a:t>マッティー</a:t>
            </a:r>
            <a:r>
              <a:rPr lang="ja-JP" altLang="en-US" sz="2800" dirty="0">
                <a:latin typeface="HG丸ｺﾞｼｯｸM-PRO" pitchFamily="50" charset="-128"/>
                <a:ea typeface="HG丸ｺﾞｼｯｸM-PRO" pitchFamily="50" charset="-128"/>
              </a:rPr>
              <a:t>］</a:t>
            </a:r>
          </a:p>
        </p:txBody>
      </p:sp>
      <p:cxnSp>
        <p:nvCxnSpPr>
          <p:cNvPr id="8" name="直線コネクタ 7"/>
          <p:cNvCxnSpPr/>
          <p:nvPr/>
        </p:nvCxnSpPr>
        <p:spPr>
          <a:xfrm>
            <a:off x="468313" y="6021388"/>
            <a:ext cx="8207375" cy="0"/>
          </a:xfrm>
          <a:prstGeom prst="line">
            <a:avLst/>
          </a:prstGeom>
        </p:spPr>
        <p:style>
          <a:lnRef idx="1">
            <a:schemeClr val="accent1"/>
          </a:lnRef>
          <a:fillRef idx="0">
            <a:schemeClr val="accent1"/>
          </a:fillRef>
          <a:effectRef idx="0">
            <a:schemeClr val="accent1"/>
          </a:effectRef>
          <a:fontRef idx="minor">
            <a:schemeClr val="tx1"/>
          </a:fontRef>
        </p:style>
      </p:cxnSp>
      <p:sp>
        <p:nvSpPr>
          <p:cNvPr id="14339" name="Text Box 5"/>
          <p:cNvSpPr txBox="1">
            <a:spLocks noChangeArrowheads="1"/>
          </p:cNvSpPr>
          <p:nvPr/>
        </p:nvSpPr>
        <p:spPr bwMode="auto">
          <a:xfrm>
            <a:off x="3993769" y="6132983"/>
            <a:ext cx="4923143" cy="523220"/>
          </a:xfrm>
          <a:prstGeom prst="rect">
            <a:avLst/>
          </a:prstGeom>
          <a:noFill/>
          <a:ln w="38100">
            <a:noFill/>
            <a:miter lim="800000"/>
            <a:headEnd/>
            <a:tailEnd/>
          </a:ln>
        </p:spPr>
        <p:txBody>
          <a:bodyPr wrap="none">
            <a:spAutoFit/>
          </a:bodyPr>
          <a:lstStyle/>
          <a:p>
            <a:r>
              <a:rPr lang="ja-JP" altLang="en-US" sz="1400" dirty="0">
                <a:latin typeface="HG丸ｺﾞｼｯｸM-PRO" pitchFamily="50" charset="-128"/>
                <a:ea typeface="HG丸ｺﾞｼｯｸM-PRO" pitchFamily="50" charset="-128"/>
              </a:rPr>
              <a:t>〒</a:t>
            </a:r>
            <a:r>
              <a:rPr lang="en-US" altLang="ja-JP" sz="1400" dirty="0">
                <a:latin typeface="HG丸ｺﾞｼｯｸM-PRO" pitchFamily="50" charset="-128"/>
                <a:ea typeface="HG丸ｺﾞｼｯｸM-PRO" pitchFamily="50" charset="-128"/>
              </a:rPr>
              <a:t>338-0004</a:t>
            </a:r>
            <a:r>
              <a:rPr lang="ja-JP" altLang="en-US" sz="1400" dirty="0">
                <a:latin typeface="HG丸ｺﾞｼｯｸM-PRO" pitchFamily="50" charset="-128"/>
                <a:ea typeface="HG丸ｺﾞｼｯｸM-PRO" pitchFamily="50" charset="-128"/>
              </a:rPr>
              <a:t>埼玉県さいたま市中央区本町西</a:t>
            </a:r>
            <a:r>
              <a:rPr lang="en-US" altLang="ja-JP" sz="1400" dirty="0">
                <a:latin typeface="HG丸ｺﾞｼｯｸM-PRO" pitchFamily="50" charset="-128"/>
                <a:ea typeface="HG丸ｺﾞｼｯｸM-PRO" pitchFamily="50" charset="-128"/>
              </a:rPr>
              <a:t>4-16-15</a:t>
            </a:r>
          </a:p>
          <a:p>
            <a:r>
              <a:rPr lang="en-US" altLang="ja-JP" sz="1400" dirty="0">
                <a:latin typeface="HG丸ｺﾞｼｯｸM-PRO" pitchFamily="50" charset="-128"/>
                <a:ea typeface="HG丸ｺﾞｼｯｸM-PRO" pitchFamily="50" charset="-128"/>
              </a:rPr>
              <a:t>048-853-5221</a:t>
            </a:r>
          </a:p>
        </p:txBody>
      </p:sp>
      <p:sp>
        <p:nvSpPr>
          <p:cNvPr id="14340" name="Text Box 5"/>
          <p:cNvSpPr txBox="1">
            <a:spLocks noChangeArrowheads="1"/>
          </p:cNvSpPr>
          <p:nvPr/>
        </p:nvSpPr>
        <p:spPr bwMode="auto">
          <a:xfrm>
            <a:off x="5364088" y="4365104"/>
            <a:ext cx="3522663" cy="1384995"/>
          </a:xfrm>
          <a:prstGeom prst="rect">
            <a:avLst/>
          </a:prstGeom>
          <a:noFill/>
          <a:ln w="38100">
            <a:noFill/>
            <a:miter lim="800000"/>
            <a:headEnd/>
            <a:tailEnd/>
          </a:ln>
        </p:spPr>
        <p:txBody>
          <a:bodyPr>
            <a:spAutoFit/>
          </a:bodyPr>
          <a:lstStyle/>
          <a:p>
            <a:r>
              <a:rPr lang="ja-JP" altLang="en-US" sz="1200" dirty="0">
                <a:latin typeface="HG丸ｺﾞｼｯｸM-PRO" pitchFamily="50" charset="-128"/>
                <a:ea typeface="HG丸ｺﾞｼｯｸM-PRO" pitchFamily="50" charset="-128"/>
              </a:rPr>
              <a:t>ｻｲｽﾞ：</a:t>
            </a:r>
            <a:r>
              <a:rPr lang="pl-PL" altLang="ja-JP" sz="1200" dirty="0">
                <a:latin typeface="ＭＳ Ｐ明朝" charset="-128"/>
                <a:ea typeface="ＭＳ Ｐ明朝" charset="-128"/>
              </a:rPr>
              <a:t> </a:t>
            </a:r>
            <a:r>
              <a:rPr lang="ja-JP" altLang="en-US" sz="1200" dirty="0">
                <a:latin typeface="ＭＳ Ｐ明朝" charset="-128"/>
                <a:ea typeface="ＭＳ Ｐ明朝" charset="-128"/>
              </a:rPr>
              <a:t>Ｗ</a:t>
            </a:r>
            <a:r>
              <a:rPr lang="en-US" altLang="ja-JP" sz="1200" dirty="0">
                <a:latin typeface="ＭＳ Ｐ明朝" charset="-128"/>
                <a:ea typeface="ＭＳ Ｐ明朝" charset="-128"/>
              </a:rPr>
              <a:t>220×</a:t>
            </a:r>
            <a:r>
              <a:rPr lang="ja-JP" altLang="en-US" sz="1200" dirty="0">
                <a:latin typeface="ＭＳ Ｐ明朝" charset="-128"/>
                <a:ea typeface="ＭＳ Ｐ明朝" charset="-128"/>
              </a:rPr>
              <a:t>Ｈ</a:t>
            </a:r>
            <a:r>
              <a:rPr lang="en-US" altLang="ja-JP" sz="1200" dirty="0">
                <a:latin typeface="ＭＳ Ｐ明朝" charset="-128"/>
                <a:ea typeface="ＭＳ Ｐ明朝" charset="-128"/>
              </a:rPr>
              <a:t>310</a:t>
            </a:r>
            <a:r>
              <a:rPr lang="ja-JP" altLang="en-US" sz="1200" dirty="0">
                <a:latin typeface="ＭＳ Ｐ明朝" charset="-128"/>
                <a:ea typeface="ＭＳ Ｐ明朝" charset="-128"/>
              </a:rPr>
              <a:t>㎜</a:t>
            </a:r>
            <a:endParaRPr lang="en-US" altLang="ja-JP" sz="1200" dirty="0">
              <a:latin typeface="HG丸ｺﾞｼｯｸM-PRO" pitchFamily="50" charset="-128"/>
              <a:ea typeface="HG丸ｺﾞｼｯｸM-PRO" pitchFamily="50" charset="-128"/>
            </a:endParaRPr>
          </a:p>
          <a:p>
            <a:r>
              <a:rPr lang="ja-JP" altLang="en-US" sz="1200" dirty="0">
                <a:latin typeface="HG丸ｺﾞｼｯｸM-PRO" pitchFamily="50" charset="-128"/>
                <a:ea typeface="HG丸ｺﾞｼｯｸM-PRO" pitchFamily="50" charset="-128"/>
              </a:rPr>
              <a:t>素材：</a:t>
            </a:r>
            <a:r>
              <a:rPr lang="en-US" altLang="ja-JP" sz="1200" dirty="0">
                <a:latin typeface="HG丸ｺﾞｼｯｸM-PRO" pitchFamily="50" charset="-128"/>
                <a:ea typeface="HG丸ｺﾞｼｯｸM-PRO" pitchFamily="50" charset="-128"/>
              </a:rPr>
              <a:t>PP</a:t>
            </a:r>
            <a:r>
              <a:rPr lang="ja-JP" altLang="en-US" sz="1200" dirty="0">
                <a:latin typeface="HG丸ｺﾞｼｯｸM-PRO" pitchFamily="50" charset="-128"/>
                <a:ea typeface="HG丸ｺﾞｼｯｸM-PRO" pitchFamily="50" charset="-128"/>
              </a:rPr>
              <a:t>（ﾎﾟﾘﾌﾟﾛﾋﾟﾚﾝ）半透明</a:t>
            </a:r>
            <a:r>
              <a:rPr lang="en-US" altLang="ja-JP" sz="1200" dirty="0">
                <a:latin typeface="HG丸ｺﾞｼｯｸM-PRO" pitchFamily="50" charset="-128"/>
                <a:ea typeface="HG丸ｺﾞｼｯｸM-PRO" pitchFamily="50" charset="-128"/>
              </a:rPr>
              <a:t>0.2㎜</a:t>
            </a:r>
            <a:r>
              <a:rPr lang="ja-JP" altLang="en-US" sz="1200" dirty="0">
                <a:latin typeface="HG丸ｺﾞｼｯｸM-PRO" pitchFamily="50" charset="-128"/>
                <a:ea typeface="HG丸ｺﾞｼｯｸM-PRO" pitchFamily="50" charset="-128"/>
              </a:rPr>
              <a:t>厚</a:t>
            </a:r>
            <a:endParaRPr lang="en-US" altLang="ja-JP" sz="1200" dirty="0">
              <a:latin typeface="HG丸ｺﾞｼｯｸM-PRO" pitchFamily="50" charset="-128"/>
              <a:ea typeface="HG丸ｺﾞｼｯｸM-PRO" pitchFamily="50" charset="-128"/>
            </a:endParaRPr>
          </a:p>
          <a:p>
            <a:r>
              <a:rPr lang="ja-JP" altLang="en-US" sz="1200" dirty="0">
                <a:latin typeface="HG丸ｺﾞｼｯｸM-PRO" pitchFamily="50" charset="-128"/>
                <a:ea typeface="HG丸ｺﾞｼｯｸM-PRO" pitchFamily="50" charset="-128"/>
              </a:rPr>
              <a:t>印刷：</a:t>
            </a:r>
            <a:r>
              <a:rPr lang="en-US" altLang="ja-JP" sz="1200" dirty="0">
                <a:latin typeface="HG丸ｺﾞｼｯｸM-PRO" pitchFamily="50" charset="-128"/>
                <a:ea typeface="HG丸ｺﾞｼｯｸM-PRO" pitchFamily="50" charset="-128"/>
              </a:rPr>
              <a:t>UV</a:t>
            </a:r>
            <a:r>
              <a:rPr lang="ja-JP" altLang="en-US" sz="1200" dirty="0">
                <a:latin typeface="HG丸ｺﾞｼｯｸM-PRO" pitchFamily="50" charset="-128"/>
                <a:ea typeface="HG丸ｺﾞｼｯｸM-PRO" pitchFamily="50" charset="-128"/>
              </a:rPr>
              <a:t>ｵﾌｾｯﾄ印刷　</a:t>
            </a:r>
            <a:r>
              <a:rPr lang="en-US" altLang="ja-JP" sz="1200" dirty="0">
                <a:latin typeface="HG丸ｺﾞｼｯｸM-PRO" pitchFamily="50" charset="-128"/>
                <a:ea typeface="HG丸ｺﾞｼｯｸM-PRO" pitchFamily="50" charset="-128"/>
              </a:rPr>
              <a:t>0C/4C</a:t>
            </a:r>
            <a:r>
              <a:rPr lang="ja-JP" altLang="en-US" sz="1200" dirty="0">
                <a:latin typeface="HG丸ｺﾞｼｯｸM-PRO" pitchFamily="50" charset="-128"/>
                <a:ea typeface="HG丸ｺﾞｼｯｸM-PRO" pitchFamily="50" charset="-128"/>
              </a:rPr>
              <a:t>＋白＋ニス</a:t>
            </a:r>
          </a:p>
          <a:p>
            <a:r>
              <a:rPr lang="ja-JP" altLang="en-US" sz="1200" dirty="0">
                <a:latin typeface="HG丸ｺﾞｼｯｸM-PRO" pitchFamily="50" charset="-128"/>
                <a:ea typeface="HG丸ｺﾞｼｯｸM-PRO" pitchFamily="50" charset="-128"/>
              </a:rPr>
              <a:t>梱包：</a:t>
            </a:r>
            <a:r>
              <a:rPr lang="en-US" altLang="ja-JP" sz="1200">
                <a:latin typeface="HG丸ｺﾞｼｯｸM-PRO" pitchFamily="50" charset="-128"/>
                <a:ea typeface="HG丸ｺﾞｼｯｸM-PRO" pitchFamily="50" charset="-128"/>
              </a:rPr>
              <a:t>500</a:t>
            </a:r>
            <a:r>
              <a:rPr lang="ja-JP" altLang="en-US" sz="1200">
                <a:latin typeface="HG丸ｺﾞｼｯｸM-PRO" pitchFamily="50" charset="-128"/>
                <a:ea typeface="HG丸ｺﾞｼｯｸM-PRO" pitchFamily="50" charset="-128"/>
              </a:rPr>
              <a:t>部</a:t>
            </a:r>
            <a:r>
              <a:rPr lang="ja-JP" altLang="en-US" sz="1200" dirty="0">
                <a:latin typeface="HG丸ｺﾞｼｯｸM-PRO" pitchFamily="50" charset="-128"/>
                <a:ea typeface="HG丸ｺﾞｼｯｸM-PRO" pitchFamily="50" charset="-128"/>
              </a:rPr>
              <a:t>ﾀﾞﾝﾎﾞｰﾙ梱包</a:t>
            </a:r>
            <a:endParaRPr lang="en-US" altLang="ja-JP" sz="1200" dirty="0">
              <a:latin typeface="HG丸ｺﾞｼｯｸM-PRO" pitchFamily="50" charset="-128"/>
              <a:ea typeface="HG丸ｺﾞｼｯｸM-PRO" pitchFamily="50" charset="-128"/>
            </a:endParaRPr>
          </a:p>
          <a:p>
            <a:r>
              <a:rPr lang="ja-JP" altLang="en-US" sz="1200" dirty="0">
                <a:latin typeface="HG丸ｺﾞｼｯｸM-PRO" pitchFamily="50" charset="-128"/>
                <a:ea typeface="HG丸ｺﾞｼｯｸM-PRO" pitchFamily="50" charset="-128"/>
              </a:rPr>
              <a:t>梱包ｻｲｽﾞ：</a:t>
            </a:r>
            <a:r>
              <a:rPr lang="en-US" altLang="ja-JP" sz="1200" dirty="0">
                <a:latin typeface="HG丸ｺﾞｼｯｸM-PRO" pitchFamily="50" charset="-128"/>
                <a:ea typeface="HG丸ｺﾞｼｯｸM-PRO" pitchFamily="50" charset="-128"/>
              </a:rPr>
              <a:t>W320×D230×H250</a:t>
            </a:r>
            <a:r>
              <a:rPr lang="ja-JP" altLang="en-US" sz="1200" dirty="0">
                <a:latin typeface="HG丸ｺﾞｼｯｸM-PRO" pitchFamily="50" charset="-128"/>
                <a:ea typeface="HG丸ｺﾞｼｯｸM-PRO" pitchFamily="50" charset="-128"/>
              </a:rPr>
              <a:t>㎜　</a:t>
            </a:r>
            <a:r>
              <a:rPr lang="en-US" altLang="ja-JP" sz="1200" dirty="0">
                <a:latin typeface="HG丸ｺﾞｼｯｸM-PRO" pitchFamily="50" charset="-128"/>
                <a:ea typeface="HG丸ｺﾞｼｯｸM-PRO" pitchFamily="50" charset="-128"/>
              </a:rPr>
              <a:t>1</a:t>
            </a:r>
            <a:r>
              <a:rPr lang="ja-JP" altLang="en-US" sz="1200" dirty="0">
                <a:latin typeface="HG丸ｺﾞｼｯｸM-PRO" pitchFamily="50" charset="-128"/>
                <a:ea typeface="HG丸ｺﾞｼｯｸM-PRO" pitchFamily="50" charset="-128"/>
              </a:rPr>
              <a:t>３㎏</a:t>
            </a:r>
            <a:endParaRPr lang="en-US" altLang="ja-JP" sz="1200" dirty="0">
              <a:latin typeface="HG丸ｺﾞｼｯｸM-PRO" pitchFamily="50" charset="-128"/>
              <a:ea typeface="HG丸ｺﾞｼｯｸM-PRO" pitchFamily="50" charset="-128"/>
            </a:endParaRPr>
          </a:p>
          <a:p>
            <a:r>
              <a:rPr lang="ja-JP" altLang="en-US" sz="1200" dirty="0">
                <a:latin typeface="HG丸ｺﾞｼｯｸM-PRO" pitchFamily="50" charset="-128"/>
                <a:ea typeface="HG丸ｺﾞｼｯｸM-PRO" pitchFamily="50" charset="-128"/>
              </a:rPr>
              <a:t>製作日数：校了後　約</a:t>
            </a:r>
            <a:r>
              <a:rPr lang="en-US" altLang="ja-JP" sz="1200" dirty="0">
                <a:latin typeface="HG丸ｺﾞｼｯｸM-PRO" pitchFamily="50" charset="-128"/>
                <a:ea typeface="HG丸ｺﾞｼｯｸM-PRO" pitchFamily="50" charset="-128"/>
              </a:rPr>
              <a:t>1</a:t>
            </a:r>
            <a:r>
              <a:rPr lang="ja-JP" altLang="en-US" sz="1200" dirty="0">
                <a:latin typeface="HG丸ｺﾞｼｯｸM-PRO" pitchFamily="50" charset="-128"/>
                <a:ea typeface="HG丸ｺﾞｼｯｸM-PRO" pitchFamily="50" charset="-128"/>
              </a:rPr>
              <a:t>０日間（</a:t>
            </a:r>
            <a:r>
              <a:rPr lang="en-US" altLang="ja-JP" sz="1200" dirty="0">
                <a:latin typeface="HG丸ｺﾞｼｯｸM-PRO" pitchFamily="50" charset="-128"/>
                <a:ea typeface="HG丸ｺﾞｼｯｸM-PRO" pitchFamily="50" charset="-128"/>
              </a:rPr>
              <a:t>1</a:t>
            </a:r>
            <a:r>
              <a:rPr lang="ja-JP" altLang="en-US" sz="1200" dirty="0">
                <a:latin typeface="HG丸ｺﾞｼｯｸM-PRO" pitchFamily="50" charset="-128"/>
                <a:ea typeface="HG丸ｺﾞｼｯｸM-PRO" pitchFamily="50" charset="-128"/>
              </a:rPr>
              <a:t>万部）</a:t>
            </a:r>
          </a:p>
          <a:p>
            <a:r>
              <a:rPr lang="ja-JP" altLang="en-US" sz="1200" dirty="0">
                <a:latin typeface="HG丸ｺﾞｼｯｸM-PRO" pitchFamily="50" charset="-128"/>
                <a:ea typeface="HG丸ｺﾞｼｯｸM-PRO" pitchFamily="50" charset="-128"/>
              </a:rPr>
              <a:t>生産地：日本　埼玉県</a:t>
            </a:r>
            <a:endParaRPr lang="en-US" altLang="ja-JP" sz="1200" dirty="0">
              <a:latin typeface="HG丸ｺﾞｼｯｸM-PRO" pitchFamily="50" charset="-128"/>
              <a:ea typeface="HG丸ｺﾞｼｯｸM-PRO" pitchFamily="50" charset="-128"/>
            </a:endParaRPr>
          </a:p>
        </p:txBody>
      </p:sp>
      <p:pic>
        <p:nvPicPr>
          <p:cNvPr id="16" name="Picture 20"/>
          <p:cNvPicPr>
            <a:picLocks noChangeAspect="1" noChangeArrowheads="1"/>
          </p:cNvPicPr>
          <p:nvPr/>
        </p:nvPicPr>
        <p:blipFill>
          <a:blip r:embed="rId4" cstate="print"/>
          <a:srcRect/>
          <a:stretch>
            <a:fillRect/>
          </a:stretch>
        </p:blipFill>
        <p:spPr bwMode="auto">
          <a:xfrm>
            <a:off x="827584" y="6093296"/>
            <a:ext cx="2886075" cy="552450"/>
          </a:xfrm>
          <a:prstGeom prst="rect">
            <a:avLst/>
          </a:prstGeom>
          <a:noFill/>
          <a:ln w="9525">
            <a:noFill/>
            <a:miter lim="800000"/>
            <a:headEnd/>
            <a:tailEnd/>
          </a:ln>
          <a:effectLst/>
        </p:spPr>
      </p:pic>
      <p:pic>
        <p:nvPicPr>
          <p:cNvPr id="3" name="Picture 4" descr="C:\Users\a.ohmori.TNK\Desktop\マット画像\ﾏｯﾄｼﾙｸ\IMG_6380.jpg"/>
          <p:cNvPicPr>
            <a:picLocks noChangeAspect="1" noChangeArrowheads="1"/>
          </p:cNvPicPr>
          <p:nvPr/>
        </p:nvPicPr>
        <p:blipFill>
          <a:blip r:embed="rId5" cstate="print"/>
          <a:srcRect/>
          <a:stretch>
            <a:fillRect/>
          </a:stretch>
        </p:blipFill>
        <p:spPr bwMode="auto">
          <a:xfrm>
            <a:off x="3717829" y="3895629"/>
            <a:ext cx="1613361" cy="1074499"/>
          </a:xfrm>
          <a:prstGeom prst="rect">
            <a:avLst/>
          </a:prstGeom>
          <a:noFill/>
        </p:spPr>
      </p:pic>
      <p:sp>
        <p:nvSpPr>
          <p:cNvPr id="17" name="テキスト ボックス 16"/>
          <p:cNvSpPr txBox="1"/>
          <p:nvPr/>
        </p:nvSpPr>
        <p:spPr>
          <a:xfrm>
            <a:off x="3587452" y="4970128"/>
            <a:ext cx="1956135" cy="253916"/>
          </a:xfrm>
          <a:prstGeom prst="rect">
            <a:avLst/>
          </a:prstGeom>
          <a:solidFill>
            <a:schemeClr val="bg1">
              <a:alpha val="50000"/>
            </a:schemeClr>
          </a:solidFill>
        </p:spPr>
        <p:txBody>
          <a:bodyPr wrap="square" rtlCol="0">
            <a:spAutoFit/>
          </a:bodyPr>
          <a:lstStyle/>
          <a:p>
            <a:r>
              <a:rPr kumimoji="1" lang="ja-JP" altLang="en-US" sz="1050" dirty="0"/>
              <a:t>ﾌﾟﾗｽ</a:t>
            </a:r>
            <a:r>
              <a:rPr kumimoji="1" lang="en-US" altLang="ja-JP" sz="1050" dirty="0"/>
              <a:t>α</a:t>
            </a:r>
            <a:r>
              <a:rPr kumimoji="1" lang="ja-JP" altLang="en-US" sz="1050" dirty="0"/>
              <a:t>でこんな表現も可能です</a:t>
            </a:r>
          </a:p>
        </p:txBody>
      </p:sp>
      <p:sp>
        <p:nvSpPr>
          <p:cNvPr id="19" name="テキスト ボックス 18"/>
          <p:cNvSpPr txBox="1"/>
          <p:nvPr/>
        </p:nvSpPr>
        <p:spPr>
          <a:xfrm>
            <a:off x="3059832" y="2958870"/>
            <a:ext cx="864096" cy="261610"/>
          </a:xfrm>
          <a:prstGeom prst="rect">
            <a:avLst/>
          </a:prstGeom>
          <a:solidFill>
            <a:schemeClr val="bg1">
              <a:alpha val="50000"/>
            </a:schemeClr>
          </a:solidFill>
        </p:spPr>
        <p:txBody>
          <a:bodyPr wrap="square" rtlCol="0">
            <a:spAutoFit/>
          </a:bodyPr>
          <a:lstStyle/>
          <a:p>
            <a:r>
              <a:rPr kumimoji="1" lang="ja-JP" altLang="en-US" sz="1100" dirty="0"/>
              <a:t>マット仕様</a:t>
            </a:r>
          </a:p>
        </p:txBody>
      </p:sp>
      <p:sp>
        <p:nvSpPr>
          <p:cNvPr id="20" name="テキスト ボックス 19"/>
          <p:cNvSpPr txBox="1"/>
          <p:nvPr/>
        </p:nvSpPr>
        <p:spPr>
          <a:xfrm>
            <a:off x="827584" y="1556792"/>
            <a:ext cx="792088" cy="261610"/>
          </a:xfrm>
          <a:prstGeom prst="rect">
            <a:avLst/>
          </a:prstGeom>
          <a:solidFill>
            <a:schemeClr val="bg1">
              <a:alpha val="50000"/>
            </a:schemeClr>
          </a:solidFill>
        </p:spPr>
        <p:txBody>
          <a:bodyPr wrap="square" rtlCol="0">
            <a:spAutoFit/>
          </a:bodyPr>
          <a:lstStyle/>
          <a:p>
            <a:r>
              <a:rPr lang="ja-JP" altLang="en-US" sz="1100" dirty="0"/>
              <a:t>通常仕様</a:t>
            </a:r>
            <a:endParaRPr kumimoji="1" lang="ja-JP" altLang="en-US" sz="1100" dirty="0"/>
          </a:p>
        </p:txBody>
      </p:sp>
      <p:sp>
        <p:nvSpPr>
          <p:cNvPr id="23" name="Text Box 5"/>
          <p:cNvSpPr txBox="1">
            <a:spLocks noChangeArrowheads="1"/>
          </p:cNvSpPr>
          <p:nvPr/>
        </p:nvSpPr>
        <p:spPr bwMode="auto">
          <a:xfrm>
            <a:off x="4184532" y="1484784"/>
            <a:ext cx="4702219" cy="1077218"/>
          </a:xfrm>
          <a:prstGeom prst="rect">
            <a:avLst/>
          </a:prstGeom>
          <a:noFill/>
          <a:ln w="38100">
            <a:noFill/>
            <a:miter lim="800000"/>
            <a:headEnd/>
            <a:tailEnd/>
          </a:ln>
        </p:spPr>
        <p:txBody>
          <a:bodyPr wrap="square">
            <a:spAutoFit/>
          </a:bodyPr>
          <a:lstStyle/>
          <a:p>
            <a:r>
              <a:rPr lang="ja-JP" altLang="en-US" sz="1600" dirty="0">
                <a:latin typeface="HG丸ｺﾞｼｯｸM-PRO" pitchFamily="50" charset="-128"/>
                <a:ea typeface="HG丸ｺﾞｼｯｸM-PRO" pitchFamily="50" charset="-128"/>
              </a:rPr>
              <a:t>商品特徴：</a:t>
            </a:r>
            <a:endParaRPr lang="en-US" altLang="ja-JP" sz="1600" dirty="0">
              <a:latin typeface="HG丸ｺﾞｼｯｸM-PRO" pitchFamily="50" charset="-128"/>
              <a:ea typeface="HG丸ｺﾞｼｯｸM-PRO" pitchFamily="50" charset="-128"/>
            </a:endParaRPr>
          </a:p>
          <a:p>
            <a:r>
              <a:rPr lang="ja-JP" altLang="en-US" sz="1600" b="1" dirty="0">
                <a:latin typeface="HG丸ｺﾞｼｯｸM-PRO" panose="020F0600000000000000" pitchFamily="50" charset="-128"/>
                <a:ea typeface="HG丸ｺﾞｼｯｸM-PRO" panose="020F0600000000000000" pitchFamily="50" charset="-128"/>
              </a:rPr>
              <a:t>①</a:t>
            </a:r>
            <a:r>
              <a:rPr lang="ja-JP" altLang="en-US" sz="1600" b="1" dirty="0">
                <a:solidFill>
                  <a:srgbClr val="FF0000"/>
                </a:solidFill>
                <a:latin typeface="HG丸ｺﾞｼｯｸM-PRO" panose="020F0600000000000000" pitchFamily="50" charset="-128"/>
                <a:ea typeface="HG丸ｺﾞｼｯｸM-PRO" panose="020F0600000000000000" pitchFamily="50" charset="-128"/>
              </a:rPr>
              <a:t>シックなイメージの商品</a:t>
            </a:r>
            <a:r>
              <a:rPr lang="ja-JP" altLang="en-US" sz="1600" b="1" dirty="0">
                <a:latin typeface="HG丸ｺﾞｼｯｸM-PRO" panose="020F0600000000000000" pitchFamily="50" charset="-128"/>
                <a:ea typeface="HG丸ｺﾞｼｯｸM-PRO" panose="020F0600000000000000" pitchFamily="50" charset="-128"/>
              </a:rPr>
              <a:t>やロゴデザインに最適</a:t>
            </a:r>
          </a:p>
          <a:p>
            <a:r>
              <a:rPr lang="ja-JP" altLang="en-US" sz="1600" b="1" dirty="0">
                <a:latin typeface="HG丸ｺﾞｼｯｸM-PRO" panose="020F0600000000000000" pitchFamily="50" charset="-128"/>
                <a:ea typeface="HG丸ｺﾞｼｯｸM-PRO" panose="020F0600000000000000" pitchFamily="50" charset="-128"/>
              </a:rPr>
              <a:t>②</a:t>
            </a:r>
            <a:r>
              <a:rPr lang="ja-JP" altLang="en-US" sz="1600" b="1" dirty="0">
                <a:solidFill>
                  <a:srgbClr val="FF0000"/>
                </a:solidFill>
                <a:latin typeface="HG丸ｺﾞｼｯｸM-PRO" panose="020F0600000000000000" pitchFamily="50" charset="-128"/>
                <a:ea typeface="HG丸ｺﾞｼｯｸM-PRO" panose="020F0600000000000000" pitchFamily="50" charset="-128"/>
              </a:rPr>
              <a:t>高級感</a:t>
            </a:r>
            <a:r>
              <a:rPr lang="ja-JP" altLang="en-US" sz="1600" b="1" dirty="0">
                <a:latin typeface="HG丸ｺﾞｼｯｸM-PRO" panose="020F0600000000000000" pitchFamily="50" charset="-128"/>
                <a:ea typeface="HG丸ｺﾞｼｯｸM-PRO" panose="020F0600000000000000" pitchFamily="50" charset="-128"/>
              </a:rPr>
              <a:t>が断然</a:t>
            </a:r>
            <a:r>
              <a:rPr lang="ja-JP" altLang="en-US" sz="1600" b="1" dirty="0">
                <a:solidFill>
                  <a:srgbClr val="FF0000"/>
                </a:solidFill>
                <a:latin typeface="HG丸ｺﾞｼｯｸM-PRO" panose="020F0600000000000000" pitchFamily="50" charset="-128"/>
                <a:ea typeface="HG丸ｺﾞｼｯｸM-PRO" panose="020F0600000000000000" pitchFamily="50" charset="-128"/>
              </a:rPr>
              <a:t>アップ</a:t>
            </a:r>
            <a:r>
              <a:rPr lang="ja-JP" altLang="en-US" sz="1600" b="1" dirty="0">
                <a:latin typeface="HG丸ｺﾞｼｯｸM-PRO" panose="020F0600000000000000" pitchFamily="50" charset="-128"/>
                <a:ea typeface="HG丸ｺﾞｼｯｸM-PRO" panose="020F0600000000000000" pitchFamily="50" charset="-128"/>
              </a:rPr>
              <a:t>します</a:t>
            </a:r>
          </a:p>
          <a:p>
            <a:r>
              <a:rPr lang="ja-JP" altLang="en-US" sz="1600" b="1" dirty="0">
                <a:latin typeface="HG丸ｺﾞｼｯｸM-PRO" panose="020F0600000000000000" pitchFamily="50" charset="-128"/>
                <a:ea typeface="HG丸ｺﾞｼｯｸM-PRO" panose="020F0600000000000000" pitchFamily="50" charset="-128"/>
              </a:rPr>
              <a:t>③</a:t>
            </a:r>
            <a:r>
              <a:rPr lang="ja-JP" altLang="en-US" sz="1600" dirty="0">
                <a:latin typeface="HG丸ｺﾞｼｯｸM-PRO" panose="020F0600000000000000" pitchFamily="50" charset="-128"/>
                <a:ea typeface="HG丸ｺﾞｼｯｸM-PRO" panose="020F0600000000000000" pitchFamily="50" charset="-128"/>
              </a:rPr>
              <a:t>これだけの</a:t>
            </a:r>
            <a:r>
              <a:rPr lang="en-US" altLang="ja-JP" sz="1600" b="1" dirty="0">
                <a:solidFill>
                  <a:srgbClr val="FF0000"/>
                </a:solidFill>
                <a:latin typeface="HG丸ｺﾞｼｯｸM-PRO" panose="020F0600000000000000" pitchFamily="50" charset="-128"/>
                <a:ea typeface="HG丸ｺﾞｼｯｸM-PRO" panose="020F0600000000000000" pitchFamily="50" charset="-128"/>
              </a:rPr>
              <a:t>UP</a:t>
            </a:r>
            <a:r>
              <a:rPr lang="ja-JP" altLang="en-US" sz="1600" b="1" dirty="0">
                <a:solidFill>
                  <a:srgbClr val="FF0000"/>
                </a:solidFill>
                <a:latin typeface="HG丸ｺﾞｼｯｸM-PRO" panose="020F0600000000000000" pitchFamily="50" charset="-128"/>
                <a:ea typeface="HG丸ｺﾞｼｯｸM-PRO" panose="020F0600000000000000" pitchFamily="50" charset="-128"/>
              </a:rPr>
              <a:t>グレード</a:t>
            </a:r>
            <a:r>
              <a:rPr lang="ja-JP" altLang="en-US" sz="1600" dirty="0">
                <a:latin typeface="HG丸ｺﾞｼｯｸM-PRO" panose="020F0600000000000000" pitchFamily="50" charset="-128"/>
                <a:ea typeface="HG丸ｺﾞｼｯｸM-PRO" panose="020F0600000000000000" pitchFamily="50" charset="-128"/>
              </a:rPr>
              <a:t>で</a:t>
            </a:r>
            <a:r>
              <a:rPr lang="ja-JP" altLang="en-US" sz="1600" b="1" dirty="0">
                <a:solidFill>
                  <a:srgbClr val="FF0000"/>
                </a:solidFill>
                <a:latin typeface="HG丸ｺﾞｼｯｸM-PRO" panose="020F0600000000000000" pitchFamily="50" charset="-128"/>
                <a:ea typeface="HG丸ｺﾞｼｯｸM-PRO" panose="020F0600000000000000" pitchFamily="50" charset="-128"/>
              </a:rPr>
              <a:t>お値段変わりません</a:t>
            </a:r>
          </a:p>
        </p:txBody>
      </p:sp>
      <p:sp>
        <p:nvSpPr>
          <p:cNvPr id="24" name="Text Box 5"/>
          <p:cNvSpPr txBox="1">
            <a:spLocks noChangeArrowheads="1"/>
          </p:cNvSpPr>
          <p:nvPr/>
        </p:nvSpPr>
        <p:spPr bwMode="auto">
          <a:xfrm>
            <a:off x="5344915" y="2958870"/>
            <a:ext cx="3522663" cy="1077218"/>
          </a:xfrm>
          <a:prstGeom prst="rect">
            <a:avLst/>
          </a:prstGeom>
          <a:noFill/>
          <a:ln w="38100">
            <a:noFill/>
            <a:miter lim="800000"/>
            <a:headEnd/>
            <a:tailEnd/>
          </a:ln>
        </p:spPr>
        <p:txBody>
          <a:bodyPr>
            <a:spAutoFit/>
          </a:bodyPr>
          <a:lstStyle/>
          <a:p>
            <a:r>
              <a:rPr lang="ja-JP" altLang="en-US" sz="1600" dirty="0">
                <a:latin typeface="HG丸ｺﾞｼｯｸM-PRO" pitchFamily="50" charset="-128"/>
                <a:ea typeface="HG丸ｺﾞｼｯｸM-PRO" pitchFamily="50" charset="-128"/>
              </a:rPr>
              <a:t>当社メリット：</a:t>
            </a:r>
            <a:endParaRPr lang="en-US" altLang="ja-JP" sz="1600" dirty="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艶消しに最適な素材作りからの一貫生産で高品質とご安心をご提供しております</a:t>
            </a:r>
            <a:endParaRPr lang="en-US" altLang="ja-JP" sz="1600" dirty="0">
              <a:latin typeface="HG丸ｺﾞｼｯｸM-PRO" pitchFamily="50" charset="-128"/>
              <a:ea typeface="HG丸ｺﾞｼｯｸM-PRO" pitchFamily="50" charset="-128"/>
            </a:endParaRPr>
          </a:p>
        </p:txBody>
      </p:sp>
      <p:pic>
        <p:nvPicPr>
          <p:cNvPr id="6" name="図 5">
            <a:extLst>
              <a:ext uri="{FF2B5EF4-FFF2-40B4-BE49-F238E27FC236}">
                <a16:creationId xmlns:a16="http://schemas.microsoft.com/office/drawing/2014/main" id="{14298D5E-DA4A-424E-83AF-6195D6E4B95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65711" y="4013319"/>
            <a:ext cx="1758017" cy="1318513"/>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ウェーブ">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ウェーブ">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ェーブ">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409</TotalTime>
  <Words>142</Words>
  <Application>Microsoft Office PowerPoint</Application>
  <PresentationFormat>画面に合わせる (4:3)</PresentationFormat>
  <Paragraphs>19</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HG丸ｺﾞｼｯｸM-PRO</vt:lpstr>
      <vt:lpstr>ＭＳ Ｐ明朝</vt:lpstr>
      <vt:lpstr>Candara</vt:lpstr>
      <vt:lpstr>Symbol</vt:lpstr>
      <vt:lpstr>ウェーブ</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140728統一企画書【PPFACTORY　A4ｸﾘｱﾌｧｲﾙ】</dc:title>
  <dc:creator>古瀬 康弘</dc:creator>
  <cp:lastModifiedBy>大森 誠</cp:lastModifiedBy>
  <cp:revision>54</cp:revision>
  <dcterms:created xsi:type="dcterms:W3CDTF">2013-04-02T06:14:51Z</dcterms:created>
  <dcterms:modified xsi:type="dcterms:W3CDTF">2021-03-10T08:42:53Z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
    <vt:lpwstr>140728統一企画書【PPFACTORY　A4ｸﾘｱﾌｧｲﾙ】</vt:lpwstr>
  </property>
  <property fmtid="{D5CDD505-2E9C-101B-9397-08002B2CF9AE}" pid="3" name="SlideDescription">
    <vt:lpwstr/>
  </property>
</Properties>
</file>