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2021/3/10</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2021/3/10</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descr="文字の書かれた紙&#10;&#10;中程度の精度で自動的に生成された説明">
            <a:extLst>
              <a:ext uri="{FF2B5EF4-FFF2-40B4-BE49-F238E27FC236}">
                <a16:creationId xmlns:a16="http://schemas.microsoft.com/office/drawing/2014/main" id="{6F6B5CCF-3B18-4184-A40D-308892852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2037" y="4921393"/>
            <a:ext cx="1668016" cy="1251012"/>
          </a:xfrm>
          <a:prstGeom prst="rect">
            <a:avLst/>
          </a:prstGeom>
        </p:spPr>
      </p:pic>
      <p:pic>
        <p:nvPicPr>
          <p:cNvPr id="4" name="図 3" descr="光 が含まれている画像&#10;&#10;自動的に生成された説明">
            <a:extLst>
              <a:ext uri="{FF2B5EF4-FFF2-40B4-BE49-F238E27FC236}">
                <a16:creationId xmlns:a16="http://schemas.microsoft.com/office/drawing/2014/main" id="{E6F9B6E5-3173-4F93-A09B-EF911791A2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116" y="1196803"/>
            <a:ext cx="3744416" cy="2808312"/>
          </a:xfrm>
          <a:prstGeom prst="rect">
            <a:avLst/>
          </a:prstGeom>
        </p:spPr>
      </p:pic>
      <p:sp>
        <p:nvSpPr>
          <p:cNvPr id="14337" name="Text Box 2"/>
          <p:cNvSpPr txBox="1">
            <a:spLocks noChangeArrowheads="1"/>
          </p:cNvSpPr>
          <p:nvPr/>
        </p:nvSpPr>
        <p:spPr bwMode="auto">
          <a:xfrm>
            <a:off x="683568" y="548680"/>
            <a:ext cx="8233344"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　艶消し</a:t>
            </a:r>
            <a:r>
              <a:rPr lang="en-US" altLang="ja-JP" sz="2800" dirty="0">
                <a:latin typeface="HG丸ｺﾞｼｯｸM-PRO" pitchFamily="50" charset="-128"/>
                <a:ea typeface="HG丸ｺﾞｼｯｸM-PRO" pitchFamily="50" charset="-128"/>
              </a:rPr>
              <a:t>A4</a:t>
            </a:r>
            <a:r>
              <a:rPr lang="ja-JP" altLang="en-US" sz="2800" dirty="0">
                <a:latin typeface="HG丸ｺﾞｼｯｸM-PRO" pitchFamily="50" charset="-128"/>
                <a:ea typeface="HG丸ｺﾞｼｯｸM-PRO" pitchFamily="50" charset="-128"/>
              </a:rPr>
              <a:t>クリアファイル　</a:t>
            </a:r>
            <a:r>
              <a:rPr lang="ja-JP" altLang="en-US" sz="1600" dirty="0">
                <a:latin typeface="HG丸ｺﾞｼｯｸM-PRO" pitchFamily="50" charset="-128"/>
                <a:ea typeface="HG丸ｺﾞｼｯｸM-PRO" pitchFamily="50" charset="-128"/>
              </a:rPr>
              <a:t>マッティー</a:t>
            </a:r>
            <a:r>
              <a:rPr lang="ja-JP" altLang="en-US" sz="2800" dirty="0">
                <a:latin typeface="HG丸ｺﾞｼｯｸM-PRO" pitchFamily="50" charset="-128"/>
                <a:ea typeface="HG丸ｺﾞｼｯｸM-PRO" pitchFamily="50" charset="-128"/>
              </a:rPr>
              <a:t>］</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3993769" y="6132983"/>
            <a:ext cx="4923143"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埼玉県さいたま市中央区本町西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sp>
        <p:nvSpPr>
          <p:cNvPr id="14340" name="Text Box 5"/>
          <p:cNvSpPr txBox="1">
            <a:spLocks noChangeArrowheads="1"/>
          </p:cNvSpPr>
          <p:nvPr/>
        </p:nvSpPr>
        <p:spPr bwMode="auto">
          <a:xfrm>
            <a:off x="5364088" y="4365104"/>
            <a:ext cx="3522663" cy="1384995"/>
          </a:xfrm>
          <a:prstGeom prst="rect">
            <a:avLst/>
          </a:prstGeom>
          <a:noFill/>
          <a:ln w="38100">
            <a:noFill/>
            <a:miter lim="800000"/>
            <a:headEnd/>
            <a:tailEnd/>
          </a:ln>
        </p:spPr>
        <p:txBody>
          <a:bodyPr>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a:t>
            </a:r>
            <a:r>
              <a:rPr lang="en-US" altLang="ja-JP" sz="1200" dirty="0">
                <a:latin typeface="ＭＳ Ｐ明朝" charset="-128"/>
                <a:ea typeface="ＭＳ Ｐ明朝" charset="-128"/>
              </a:rPr>
              <a:t>220×</a:t>
            </a:r>
            <a:r>
              <a:rPr lang="ja-JP" altLang="en-US" sz="1200" dirty="0">
                <a:latin typeface="ＭＳ Ｐ明朝" charset="-128"/>
                <a:ea typeface="ＭＳ Ｐ明朝" charset="-128"/>
              </a:rPr>
              <a:t>Ｈ</a:t>
            </a:r>
            <a:r>
              <a:rPr lang="en-US" altLang="ja-JP" sz="1200" dirty="0">
                <a:latin typeface="ＭＳ Ｐ明朝" charset="-128"/>
                <a:ea typeface="ＭＳ Ｐ明朝" charset="-128"/>
              </a:rPr>
              <a:t>310</a:t>
            </a:r>
            <a:r>
              <a:rPr lang="ja-JP" altLang="en-US" sz="1200" dirty="0">
                <a:latin typeface="ＭＳ Ｐ明朝" charset="-128"/>
                <a:ea typeface="ＭＳ Ｐ明朝" charset="-128"/>
              </a:rPr>
              <a:t>㎜</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0C/4C</a:t>
            </a:r>
            <a:r>
              <a:rPr lang="ja-JP" altLang="en-US" sz="1200" dirty="0">
                <a:latin typeface="HG丸ｺﾞｼｯｸM-PRO" pitchFamily="50" charset="-128"/>
                <a:ea typeface="HG丸ｺﾞｼｯｸM-PRO" pitchFamily="50" charset="-128"/>
              </a:rPr>
              <a:t>＋白＋ニス</a:t>
            </a:r>
          </a:p>
          <a:p>
            <a:r>
              <a:rPr lang="ja-JP" altLang="en-US" sz="1200" dirty="0">
                <a:latin typeface="HG丸ｺﾞｼｯｸM-PRO" pitchFamily="50" charset="-128"/>
                <a:ea typeface="HG丸ｺﾞｼｯｸM-PRO" pitchFamily="50" charset="-128"/>
              </a:rPr>
              <a:t>梱包：</a:t>
            </a:r>
            <a:r>
              <a:rPr lang="en-US" altLang="ja-JP" sz="1200">
                <a:latin typeface="HG丸ｺﾞｼｯｸM-PRO" pitchFamily="50" charset="-128"/>
                <a:ea typeface="HG丸ｺﾞｼｯｸM-PRO" pitchFamily="50" charset="-128"/>
              </a:rPr>
              <a:t>500</a:t>
            </a:r>
            <a:r>
              <a:rPr lang="ja-JP" altLang="en-US" sz="1200">
                <a:latin typeface="HG丸ｺﾞｼｯｸM-PRO" pitchFamily="50" charset="-128"/>
                <a:ea typeface="HG丸ｺﾞｼｯｸM-PRO" pitchFamily="50" charset="-128"/>
              </a:rPr>
              <a:t>部</a:t>
            </a:r>
            <a:r>
              <a:rPr lang="ja-JP" altLang="en-US" sz="1200" dirty="0">
                <a:latin typeface="HG丸ｺﾞｼｯｸM-PRO" pitchFamily="50" charset="-128"/>
                <a:ea typeface="HG丸ｺﾞｼｯｸM-PRO" pitchFamily="50" charset="-128"/>
              </a:rPr>
              <a:t>ﾀﾞﾝﾎﾞｰﾙ梱包</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梱包ｻｲｽﾞ：</a:t>
            </a:r>
            <a:r>
              <a:rPr lang="en-US" altLang="ja-JP" sz="1200" dirty="0">
                <a:latin typeface="HG丸ｺﾞｼｯｸM-PRO" pitchFamily="50" charset="-128"/>
                <a:ea typeface="HG丸ｺﾞｼｯｸM-PRO" pitchFamily="50" charset="-128"/>
              </a:rPr>
              <a:t>W320×D230×H250</a:t>
            </a:r>
            <a:r>
              <a:rPr lang="ja-JP" altLang="en-US" sz="1200" dirty="0">
                <a:latin typeface="HG丸ｺﾞｼｯｸM-PRO" pitchFamily="50" charset="-128"/>
                <a:ea typeface="HG丸ｺﾞｼｯｸM-PRO" pitchFamily="50" charset="-128"/>
              </a:rPr>
              <a:t>㎜　</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３㎏</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０日間（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4" cstate="print"/>
          <a:srcRect/>
          <a:stretch>
            <a:fillRect/>
          </a:stretch>
        </p:blipFill>
        <p:spPr bwMode="auto">
          <a:xfrm>
            <a:off x="827584" y="6093296"/>
            <a:ext cx="2886075" cy="552450"/>
          </a:xfrm>
          <a:prstGeom prst="rect">
            <a:avLst/>
          </a:prstGeom>
          <a:noFill/>
          <a:ln w="9525">
            <a:noFill/>
            <a:miter lim="800000"/>
            <a:headEnd/>
            <a:tailEnd/>
          </a:ln>
          <a:effectLst/>
        </p:spPr>
      </p:pic>
      <p:pic>
        <p:nvPicPr>
          <p:cNvPr id="3" name="Picture 4" descr="C:\Users\a.ohmori.TNK\Desktop\マット画像\ﾏｯﾄｼﾙｸ\IMG_6380.jpg"/>
          <p:cNvPicPr>
            <a:picLocks noChangeAspect="1" noChangeArrowheads="1"/>
          </p:cNvPicPr>
          <p:nvPr/>
        </p:nvPicPr>
        <p:blipFill>
          <a:blip r:embed="rId5" cstate="print"/>
          <a:srcRect/>
          <a:stretch>
            <a:fillRect/>
          </a:stretch>
        </p:blipFill>
        <p:spPr bwMode="auto">
          <a:xfrm>
            <a:off x="3717829" y="3895629"/>
            <a:ext cx="1613361" cy="1074499"/>
          </a:xfrm>
          <a:prstGeom prst="rect">
            <a:avLst/>
          </a:prstGeom>
          <a:noFill/>
        </p:spPr>
      </p:pic>
      <p:sp>
        <p:nvSpPr>
          <p:cNvPr id="17" name="テキスト ボックス 16"/>
          <p:cNvSpPr txBox="1"/>
          <p:nvPr/>
        </p:nvSpPr>
        <p:spPr>
          <a:xfrm>
            <a:off x="3587452" y="4970128"/>
            <a:ext cx="1956135" cy="253916"/>
          </a:xfrm>
          <a:prstGeom prst="rect">
            <a:avLst/>
          </a:prstGeom>
          <a:solidFill>
            <a:schemeClr val="bg1">
              <a:alpha val="50000"/>
            </a:schemeClr>
          </a:solidFill>
        </p:spPr>
        <p:txBody>
          <a:bodyPr wrap="square" rtlCol="0">
            <a:spAutoFit/>
          </a:bodyPr>
          <a:lstStyle/>
          <a:p>
            <a:r>
              <a:rPr kumimoji="1" lang="ja-JP" altLang="en-US" sz="1050" dirty="0"/>
              <a:t>ﾌﾟﾗｽ</a:t>
            </a:r>
            <a:r>
              <a:rPr kumimoji="1" lang="en-US" altLang="ja-JP" sz="1050" dirty="0"/>
              <a:t>α</a:t>
            </a:r>
            <a:r>
              <a:rPr kumimoji="1" lang="ja-JP" altLang="en-US" sz="1050" dirty="0"/>
              <a:t>でこんな表現も可能です</a:t>
            </a:r>
          </a:p>
        </p:txBody>
      </p:sp>
      <p:sp>
        <p:nvSpPr>
          <p:cNvPr id="19" name="テキスト ボックス 18"/>
          <p:cNvSpPr txBox="1"/>
          <p:nvPr/>
        </p:nvSpPr>
        <p:spPr>
          <a:xfrm>
            <a:off x="3059832" y="2958870"/>
            <a:ext cx="864096" cy="261610"/>
          </a:xfrm>
          <a:prstGeom prst="rect">
            <a:avLst/>
          </a:prstGeom>
          <a:solidFill>
            <a:schemeClr val="bg1">
              <a:alpha val="50000"/>
            </a:schemeClr>
          </a:solidFill>
        </p:spPr>
        <p:txBody>
          <a:bodyPr wrap="square" rtlCol="0">
            <a:spAutoFit/>
          </a:bodyPr>
          <a:lstStyle/>
          <a:p>
            <a:r>
              <a:rPr kumimoji="1" lang="ja-JP" altLang="en-US" sz="1100" dirty="0"/>
              <a:t>マット仕様</a:t>
            </a:r>
          </a:p>
        </p:txBody>
      </p:sp>
      <p:sp>
        <p:nvSpPr>
          <p:cNvPr id="20" name="テキスト ボックス 19"/>
          <p:cNvSpPr txBox="1"/>
          <p:nvPr/>
        </p:nvSpPr>
        <p:spPr>
          <a:xfrm>
            <a:off x="827584" y="1556792"/>
            <a:ext cx="792088" cy="261610"/>
          </a:xfrm>
          <a:prstGeom prst="rect">
            <a:avLst/>
          </a:prstGeom>
          <a:solidFill>
            <a:schemeClr val="bg1">
              <a:alpha val="50000"/>
            </a:schemeClr>
          </a:solidFill>
        </p:spPr>
        <p:txBody>
          <a:bodyPr wrap="square" rtlCol="0">
            <a:spAutoFit/>
          </a:bodyPr>
          <a:lstStyle/>
          <a:p>
            <a:r>
              <a:rPr lang="ja-JP" altLang="en-US" sz="1100" dirty="0"/>
              <a:t>通常仕様</a:t>
            </a:r>
            <a:endParaRPr kumimoji="1" lang="ja-JP" altLang="en-US" sz="1100" dirty="0"/>
          </a:p>
        </p:txBody>
      </p:sp>
      <p:sp>
        <p:nvSpPr>
          <p:cNvPr id="23" name="Text Box 5"/>
          <p:cNvSpPr txBox="1">
            <a:spLocks noChangeArrowheads="1"/>
          </p:cNvSpPr>
          <p:nvPr/>
        </p:nvSpPr>
        <p:spPr bwMode="auto">
          <a:xfrm>
            <a:off x="4184532" y="1484784"/>
            <a:ext cx="4702219" cy="1077218"/>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b="1" dirty="0">
                <a:latin typeface="HG丸ｺﾞｼｯｸM-PRO" panose="020F0600000000000000" pitchFamily="50" charset="-128"/>
                <a:ea typeface="HG丸ｺﾞｼｯｸM-PRO" panose="020F0600000000000000" pitchFamily="50" charset="-128"/>
              </a:rPr>
              <a:t>①</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シックなイメージの商品</a:t>
            </a:r>
            <a:r>
              <a:rPr lang="ja-JP" altLang="en-US" sz="1600" b="1" dirty="0">
                <a:latin typeface="HG丸ｺﾞｼｯｸM-PRO" panose="020F0600000000000000" pitchFamily="50" charset="-128"/>
                <a:ea typeface="HG丸ｺﾞｼｯｸM-PRO" panose="020F0600000000000000" pitchFamily="50" charset="-128"/>
              </a:rPr>
              <a:t>やロゴデザインに最適</a:t>
            </a:r>
          </a:p>
          <a:p>
            <a:r>
              <a:rPr lang="ja-JP" altLang="en-US" sz="1600" b="1" dirty="0">
                <a:latin typeface="HG丸ｺﾞｼｯｸM-PRO" panose="020F0600000000000000" pitchFamily="50" charset="-128"/>
                <a:ea typeface="HG丸ｺﾞｼｯｸM-PRO" panose="020F0600000000000000" pitchFamily="50" charset="-128"/>
              </a:rPr>
              <a:t>②</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高級感</a:t>
            </a:r>
            <a:r>
              <a:rPr lang="ja-JP" altLang="en-US" sz="1600" b="1" dirty="0">
                <a:latin typeface="HG丸ｺﾞｼｯｸM-PRO" panose="020F0600000000000000" pitchFamily="50" charset="-128"/>
                <a:ea typeface="HG丸ｺﾞｼｯｸM-PRO" panose="020F0600000000000000" pitchFamily="50" charset="-128"/>
              </a:rPr>
              <a:t>が断然</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アップ</a:t>
            </a:r>
            <a:r>
              <a:rPr lang="ja-JP" altLang="en-US" sz="1600" b="1" dirty="0">
                <a:latin typeface="HG丸ｺﾞｼｯｸM-PRO" panose="020F0600000000000000" pitchFamily="50" charset="-128"/>
                <a:ea typeface="HG丸ｺﾞｼｯｸM-PRO" panose="020F0600000000000000" pitchFamily="50" charset="-128"/>
              </a:rPr>
              <a:t>します</a:t>
            </a:r>
          </a:p>
          <a:p>
            <a:r>
              <a:rPr lang="ja-JP" altLang="en-US" sz="1600" b="1" dirty="0">
                <a:latin typeface="HG丸ｺﾞｼｯｸM-PRO" panose="020F0600000000000000" pitchFamily="50" charset="-128"/>
                <a:ea typeface="HG丸ｺﾞｼｯｸM-PRO" panose="020F0600000000000000" pitchFamily="50" charset="-128"/>
              </a:rPr>
              <a:t>③</a:t>
            </a:r>
            <a:r>
              <a:rPr lang="ja-JP" altLang="en-US" sz="1600" dirty="0">
                <a:latin typeface="HG丸ｺﾞｼｯｸM-PRO" panose="020F0600000000000000" pitchFamily="50" charset="-128"/>
                <a:ea typeface="HG丸ｺﾞｼｯｸM-PRO" panose="020F0600000000000000" pitchFamily="50" charset="-128"/>
              </a:rPr>
              <a:t>これだけの</a:t>
            </a:r>
            <a:r>
              <a:rPr lang="en-US" altLang="ja-JP" sz="1600" b="1" dirty="0">
                <a:solidFill>
                  <a:srgbClr val="FF0000"/>
                </a:solidFill>
                <a:latin typeface="HG丸ｺﾞｼｯｸM-PRO" panose="020F0600000000000000" pitchFamily="50" charset="-128"/>
                <a:ea typeface="HG丸ｺﾞｼｯｸM-PRO" panose="020F0600000000000000" pitchFamily="50" charset="-128"/>
              </a:rPr>
              <a:t>UP</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グレード</a:t>
            </a:r>
            <a:r>
              <a:rPr lang="ja-JP" altLang="en-US" sz="1600" dirty="0">
                <a:latin typeface="HG丸ｺﾞｼｯｸM-PRO" panose="020F0600000000000000" pitchFamily="50" charset="-128"/>
                <a:ea typeface="HG丸ｺﾞｼｯｸM-PRO" panose="020F0600000000000000" pitchFamily="50" charset="-128"/>
              </a:rPr>
              <a:t>で</a:t>
            </a:r>
            <a:r>
              <a:rPr lang="ja-JP" altLang="en-US" sz="1600" b="1" dirty="0">
                <a:solidFill>
                  <a:srgbClr val="FF0000"/>
                </a:solidFill>
                <a:latin typeface="HG丸ｺﾞｼｯｸM-PRO" panose="020F0600000000000000" pitchFamily="50" charset="-128"/>
                <a:ea typeface="HG丸ｺﾞｼｯｸM-PRO" panose="020F0600000000000000" pitchFamily="50" charset="-128"/>
              </a:rPr>
              <a:t>お値段変わりません</a:t>
            </a:r>
          </a:p>
        </p:txBody>
      </p:sp>
      <p:sp>
        <p:nvSpPr>
          <p:cNvPr id="24" name="Text Box 5"/>
          <p:cNvSpPr txBox="1">
            <a:spLocks noChangeArrowheads="1"/>
          </p:cNvSpPr>
          <p:nvPr/>
        </p:nvSpPr>
        <p:spPr bwMode="auto">
          <a:xfrm>
            <a:off x="5344915" y="2958870"/>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艶消しに最適な素材作りからの一貫生産で高品質とご安心をご提供しております</a:t>
            </a:r>
            <a:endParaRPr lang="en-US" altLang="ja-JP" sz="1600" dirty="0">
              <a:latin typeface="HG丸ｺﾞｼｯｸM-PRO" pitchFamily="50" charset="-128"/>
              <a:ea typeface="HG丸ｺﾞｼｯｸM-PRO" pitchFamily="50" charset="-128"/>
            </a:endParaRPr>
          </a:p>
        </p:txBody>
      </p:sp>
      <p:pic>
        <p:nvPicPr>
          <p:cNvPr id="6" name="図 5">
            <a:extLst>
              <a:ext uri="{FF2B5EF4-FFF2-40B4-BE49-F238E27FC236}">
                <a16:creationId xmlns:a16="http://schemas.microsoft.com/office/drawing/2014/main" id="{14298D5E-DA4A-424E-83AF-6195D6E4B95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5711" y="4013319"/>
            <a:ext cx="1758017" cy="131851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409</TotalTime>
  <Words>142</Words>
  <Application>Microsoft Office PowerPoint</Application>
  <PresentationFormat>画面に合わせる (4:3)</PresentationFormat>
  <Paragraphs>19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大森 誠</cp:lastModifiedBy>
  <cp:revision>54</cp:revision>
  <dcterms:created xsi:type="dcterms:W3CDTF">2013-04-02T06:14:51Z</dcterms:created>
  <dcterms:modified xsi:type="dcterms:W3CDTF">2021-03-10T08:42:53Z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