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2016/11/29</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2016/11/29</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&lt;#&gt;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nksv003\TNKSV007共有\6個人フォルダ\お大森誠\140822_商品写真\IMG_6425.jpg"/>
          <p:cNvPicPr>
            <a:picLocks noChangeAspect="1" noChangeArrowheads="1"/>
          </p:cNvPicPr>
          <p:nvPr/>
        </p:nvPicPr>
        <p:blipFill>
          <a:blip r:embed="rId2" cstate="print"/>
          <a:srcRect/>
          <a:stretch>
            <a:fillRect/>
          </a:stretch>
        </p:blipFill>
        <p:spPr bwMode="auto">
          <a:xfrm>
            <a:off x="467544" y="1340768"/>
            <a:ext cx="3923928" cy="2615952"/>
          </a:xfrm>
          <a:prstGeom prst="rect">
            <a:avLst/>
          </a:prstGeom>
          <a:noFill/>
        </p:spPr>
      </p:pic>
      <p:sp>
        <p:nvSpPr>
          <p:cNvPr id="14337" name="Text Box 2"/>
          <p:cNvSpPr txBox="1">
            <a:spLocks noChangeArrowheads="1"/>
          </p:cNvSpPr>
          <p:nvPr/>
        </p:nvSpPr>
        <p:spPr bwMode="auto">
          <a:xfrm>
            <a:off x="683568" y="548680"/>
            <a:ext cx="8233344" cy="523220"/>
          </a:xfrm>
          <a:prstGeom prst="rect">
            <a:avLst/>
          </a:prstGeom>
          <a:noFill/>
          <a:ln w="9525">
            <a:noFill/>
            <a:miter lim="800000"/>
            <a:headEnd/>
            <a:tailEnd/>
          </a:ln>
        </p:spPr>
        <p:txBody>
          <a:bodyPr wrap="none">
            <a:spAutoFit/>
          </a:bodyPr>
          <a:lstStyle/>
          <a:p>
            <a:r>
              <a:rPr lang="ja-JP" altLang="en-US" sz="2800" dirty="0" smtClean="0">
                <a:latin typeface="HG丸ｺﾞｼｯｸM-PRO" pitchFamily="50" charset="-128"/>
                <a:ea typeface="HG丸ｺﾞｼｯｸM-PRO" pitchFamily="50" charset="-128"/>
              </a:rPr>
              <a:t>［商品名：　艶消し</a:t>
            </a:r>
            <a:r>
              <a:rPr lang="en-US" altLang="ja-JP" sz="2800" dirty="0" smtClean="0">
                <a:latin typeface="HG丸ｺﾞｼｯｸM-PRO" pitchFamily="50" charset="-128"/>
                <a:ea typeface="HG丸ｺﾞｼｯｸM-PRO" pitchFamily="50" charset="-128"/>
              </a:rPr>
              <a:t>A4</a:t>
            </a:r>
            <a:r>
              <a:rPr lang="ja-JP" altLang="en-US" sz="2800" dirty="0" smtClean="0">
                <a:latin typeface="HG丸ｺﾞｼｯｸM-PRO" pitchFamily="50" charset="-128"/>
                <a:ea typeface="HG丸ｺﾞｼｯｸM-PRO" pitchFamily="50" charset="-128"/>
              </a:rPr>
              <a:t>クリアファイル</a:t>
            </a:r>
            <a:r>
              <a:rPr lang="ja-JP" altLang="en-US" sz="2800" dirty="0" smtClean="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マッティー</a:t>
            </a:r>
            <a:r>
              <a:rPr lang="ja-JP" altLang="en-US" sz="2800" dirty="0" smtClean="0">
                <a:latin typeface="HG丸ｺﾞｼｯｸM-PRO" pitchFamily="50" charset="-128"/>
                <a:ea typeface="HG丸ｺﾞｼｯｸM-PRO" pitchFamily="50" charset="-128"/>
              </a:rPr>
              <a:t>］</a:t>
            </a:r>
            <a:endParaRPr lang="ja-JP" altLang="en-US" sz="2800" dirty="0">
              <a:latin typeface="HG丸ｺﾞｼｯｸM-PRO" pitchFamily="50" charset="-128"/>
              <a:ea typeface="HG丸ｺﾞｼｯｸM-PRO" pitchFamily="50" charset="-128"/>
            </a:endParaRP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338-0004</a:t>
            </a:r>
            <a:r>
              <a:rPr lang="ja-JP" altLang="en-US" sz="1400" dirty="0" smtClean="0">
                <a:latin typeface="HG丸ｺﾞｼｯｸM-PRO" pitchFamily="50" charset="-128"/>
                <a:ea typeface="HG丸ｺﾞｼｯｸM-PRO" pitchFamily="50" charset="-128"/>
              </a:rPr>
              <a:t>埼玉県</a:t>
            </a:r>
            <a:r>
              <a:rPr lang="ja-JP" altLang="en-US" sz="1400" dirty="0">
                <a:latin typeface="HG丸ｺﾞｼｯｸM-PRO" pitchFamily="50" charset="-128"/>
                <a:ea typeface="HG丸ｺﾞｼｯｸM-PRO" pitchFamily="50" charset="-128"/>
              </a:rPr>
              <a:t>さいたま市中央区本西</a:t>
            </a:r>
            <a:r>
              <a:rPr lang="en-US" altLang="ja-JP" sz="1400" dirty="0">
                <a:latin typeface="HG丸ｺﾞｼｯｸM-PRO" pitchFamily="50" charset="-128"/>
                <a:ea typeface="HG丸ｺﾞｼｯｸM-PRO" pitchFamily="50" charset="-128"/>
              </a:rPr>
              <a:t>4-16-15</a:t>
            </a:r>
          </a:p>
          <a:p>
            <a:r>
              <a:rPr lang="en-US" altLang="ja-JP" sz="1400" dirty="0" smtClean="0">
                <a:latin typeface="HG丸ｺﾞｼｯｸM-PRO" pitchFamily="50" charset="-128"/>
                <a:ea typeface="HG丸ｺﾞｼｯｸM-PRO" pitchFamily="50" charset="-128"/>
              </a:rPr>
              <a:t>048-853-5221</a:t>
            </a:r>
            <a:endParaRPr lang="en-US" altLang="ja-JP" sz="1400" dirty="0">
              <a:latin typeface="HG丸ｺﾞｼｯｸM-PRO" pitchFamily="50" charset="-128"/>
              <a:ea typeface="HG丸ｺﾞｼｯｸM-PRO" pitchFamily="50" charset="-128"/>
            </a:endParaRPr>
          </a:p>
        </p:txBody>
      </p:sp>
      <p:sp>
        <p:nvSpPr>
          <p:cNvPr id="14340" name="Text Box 5"/>
          <p:cNvSpPr txBox="1">
            <a:spLocks noChangeArrowheads="1"/>
          </p:cNvSpPr>
          <p:nvPr/>
        </p:nvSpPr>
        <p:spPr bwMode="auto">
          <a:xfrm>
            <a:off x="5364088" y="4365104"/>
            <a:ext cx="3522663" cy="1384995"/>
          </a:xfrm>
          <a:prstGeom prst="rect">
            <a:avLst/>
          </a:prstGeom>
          <a:noFill/>
          <a:ln w="38100">
            <a:noFill/>
            <a:miter lim="800000"/>
            <a:headEnd/>
            <a:tailEnd/>
          </a:ln>
        </p:spPr>
        <p:txBody>
          <a:bodyPr>
            <a:spAutoFit/>
          </a:bodyPr>
          <a:lstStyle/>
          <a:p>
            <a:r>
              <a:rPr lang="ja-JP" altLang="en-US" sz="1200" dirty="0" smtClean="0">
                <a:latin typeface="HG丸ｺﾞｼｯｸM-PRO" pitchFamily="50" charset="-128"/>
                <a:ea typeface="HG丸ｺﾞｼｯｸM-PRO" pitchFamily="50" charset="-128"/>
              </a:rPr>
              <a:t>ｻｲｽﾞ：</a:t>
            </a:r>
            <a:r>
              <a:rPr lang="pl-PL" altLang="ja-JP" sz="1200" dirty="0" smtClean="0">
                <a:latin typeface="ＭＳ Ｐ明朝" charset="-128"/>
                <a:ea typeface="ＭＳ Ｐ明朝" charset="-128"/>
              </a:rPr>
              <a:t> </a:t>
            </a:r>
            <a:r>
              <a:rPr lang="ja-JP" altLang="en-US" sz="1200" dirty="0" smtClean="0">
                <a:latin typeface="ＭＳ Ｐ明朝" charset="-128"/>
                <a:ea typeface="ＭＳ Ｐ明朝" charset="-128"/>
              </a:rPr>
              <a:t>Ｗ</a:t>
            </a:r>
            <a:r>
              <a:rPr lang="en-US" altLang="ja-JP" sz="1200" dirty="0" smtClean="0">
                <a:latin typeface="ＭＳ Ｐ明朝" charset="-128"/>
                <a:ea typeface="ＭＳ Ｐ明朝" charset="-128"/>
              </a:rPr>
              <a:t>220</a:t>
            </a:r>
            <a:r>
              <a:rPr lang="en-US" altLang="ja-JP" sz="1200" dirty="0" smtClean="0">
                <a:latin typeface="ＭＳ Ｐ明朝" charset="-128"/>
                <a:ea typeface="ＭＳ Ｐ明朝" charset="-128"/>
              </a:rPr>
              <a:t>×</a:t>
            </a:r>
            <a:r>
              <a:rPr lang="ja-JP" altLang="en-US" sz="1200" dirty="0" smtClean="0">
                <a:latin typeface="ＭＳ Ｐ明朝" charset="-128"/>
                <a:ea typeface="ＭＳ Ｐ明朝" charset="-128"/>
              </a:rPr>
              <a:t>Ｈ</a:t>
            </a:r>
            <a:r>
              <a:rPr lang="en-US" altLang="ja-JP" sz="1200" dirty="0" smtClean="0">
                <a:latin typeface="ＭＳ Ｐ明朝" charset="-128"/>
                <a:ea typeface="ＭＳ Ｐ明朝" charset="-128"/>
              </a:rPr>
              <a:t>310</a:t>
            </a:r>
            <a:r>
              <a:rPr lang="ja-JP" altLang="en-US" sz="1200" dirty="0" smtClean="0">
                <a:latin typeface="ＭＳ Ｐ明朝" charset="-128"/>
                <a:ea typeface="ＭＳ Ｐ明朝" charset="-128"/>
              </a:rPr>
              <a:t>㎜</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PP</a:t>
            </a:r>
            <a:r>
              <a:rPr lang="ja-JP" altLang="en-US" sz="1200" dirty="0" smtClean="0">
                <a:latin typeface="HG丸ｺﾞｼｯｸM-PRO" pitchFamily="50" charset="-128"/>
                <a:ea typeface="HG丸ｺﾞｼｯｸM-PRO" pitchFamily="50" charset="-128"/>
              </a:rPr>
              <a:t>（ﾎﾟﾘﾌﾟﾛﾋﾟﾚﾝ）半透明</a:t>
            </a:r>
            <a:r>
              <a:rPr lang="en-US" altLang="ja-JP" sz="1200" dirty="0" smtClean="0">
                <a:latin typeface="HG丸ｺﾞｼｯｸM-PRO" pitchFamily="50" charset="-128"/>
                <a:ea typeface="HG丸ｺﾞｼｯｸM-PRO" pitchFamily="50" charset="-128"/>
              </a:rPr>
              <a:t>0.2㎜</a:t>
            </a:r>
            <a:r>
              <a:rPr lang="ja-JP" altLang="en-US" sz="1200" dirty="0" smtClean="0">
                <a:latin typeface="HG丸ｺﾞｼｯｸM-PRO" pitchFamily="50" charset="-128"/>
                <a:ea typeface="HG丸ｺﾞｼｯｸM-PRO" pitchFamily="50" charset="-128"/>
              </a:rPr>
              <a:t>厚</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印刷：</a:t>
            </a:r>
            <a:r>
              <a:rPr lang="en-US" altLang="ja-JP" sz="1200" dirty="0" smtClean="0">
                <a:latin typeface="HG丸ｺﾞｼｯｸM-PRO" pitchFamily="50" charset="-128"/>
                <a:ea typeface="HG丸ｺﾞｼｯｸM-PRO" pitchFamily="50" charset="-128"/>
              </a:rPr>
              <a:t>UV</a:t>
            </a:r>
            <a:r>
              <a:rPr lang="ja-JP" altLang="en-US" sz="1200" dirty="0" smtClean="0">
                <a:latin typeface="HG丸ｺﾞｼｯｸM-PRO" pitchFamily="50" charset="-128"/>
                <a:ea typeface="HG丸ｺﾞｼｯｸM-PRO" pitchFamily="50" charset="-128"/>
              </a:rPr>
              <a:t>ｵﾌｾｯﾄ</a:t>
            </a:r>
            <a:r>
              <a:rPr lang="ja-JP" altLang="en-US" sz="1200" dirty="0">
                <a:latin typeface="HG丸ｺﾞｼｯｸM-PRO" pitchFamily="50" charset="-128"/>
                <a:ea typeface="HG丸ｺﾞｼｯｸM-PRO" pitchFamily="50" charset="-128"/>
              </a:rPr>
              <a:t>印刷　</a:t>
            </a:r>
            <a:r>
              <a:rPr lang="en-US" altLang="ja-JP" sz="1200" dirty="0" smtClean="0">
                <a:latin typeface="HG丸ｺﾞｼｯｸM-PRO" pitchFamily="50" charset="-128"/>
                <a:ea typeface="HG丸ｺﾞｼｯｸM-PRO" pitchFamily="50" charset="-128"/>
              </a:rPr>
              <a:t>0C/4C</a:t>
            </a:r>
            <a:r>
              <a:rPr lang="ja-JP" altLang="en-US" sz="1200" dirty="0" smtClean="0">
                <a:latin typeface="HG丸ｺﾞｼｯｸM-PRO" pitchFamily="50" charset="-128"/>
                <a:ea typeface="HG丸ｺﾞｼｯｸM-PRO" pitchFamily="50" charset="-128"/>
              </a:rPr>
              <a:t>＋白＋ニス</a:t>
            </a:r>
            <a:endParaRPr lang="ja-JP" altLang="en-US"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a:t>
            </a:r>
            <a:r>
              <a:rPr lang="ja-JP" altLang="en-US" sz="1200" dirty="0" smtClean="0">
                <a:latin typeface="HG丸ｺﾞｼｯｸM-PRO" pitchFamily="50" charset="-128"/>
                <a:ea typeface="HG丸ｺﾞｼｯｸM-PRO" pitchFamily="50" charset="-128"/>
              </a:rPr>
              <a:t>：</a:t>
            </a:r>
            <a:r>
              <a:rPr lang="en-US" altLang="ja-JP" sz="1200" smtClean="0">
                <a:latin typeface="HG丸ｺﾞｼｯｸM-PRO" pitchFamily="50" charset="-128"/>
                <a:ea typeface="HG丸ｺﾞｼｯｸM-PRO" pitchFamily="50" charset="-128"/>
              </a:rPr>
              <a:t>500</a:t>
            </a:r>
            <a:r>
              <a:rPr lang="ja-JP" altLang="en-US" sz="1200" smtClean="0">
                <a:latin typeface="HG丸ｺﾞｼｯｸM-PRO" pitchFamily="50" charset="-128"/>
                <a:ea typeface="HG丸ｺﾞｼｯｸM-PRO" pitchFamily="50" charset="-128"/>
              </a:rPr>
              <a:t>部</a:t>
            </a:r>
            <a:r>
              <a:rPr lang="ja-JP" altLang="en-US" sz="1200" dirty="0" smtClean="0">
                <a:latin typeface="HG丸ｺﾞｼｯｸM-PRO" pitchFamily="50" charset="-128"/>
                <a:ea typeface="HG丸ｺﾞｼｯｸM-PRO" pitchFamily="50" charset="-128"/>
              </a:rPr>
              <a:t>ﾀﾞﾝﾎﾞｰﾙ梱包</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梱包ｻｲｽﾞ：</a:t>
            </a:r>
            <a:r>
              <a:rPr lang="en-US" altLang="ja-JP" sz="1200" dirty="0" smtClean="0">
                <a:latin typeface="HG丸ｺﾞｼｯｸM-PRO" pitchFamily="50" charset="-128"/>
                <a:ea typeface="HG丸ｺﾞｼｯｸM-PRO" pitchFamily="50" charset="-128"/>
              </a:rPr>
              <a:t>W320×D230×H250</a:t>
            </a: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３㎏</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a:t>
            </a:r>
            <a:r>
              <a:rPr lang="ja-JP" altLang="en-US" sz="1200" dirty="0" smtClean="0">
                <a:latin typeface="HG丸ｺﾞｼｯｸM-PRO" pitchFamily="50" charset="-128"/>
                <a:ea typeface="HG丸ｺﾞｼｯｸM-PRO" pitchFamily="50" charset="-128"/>
              </a:rPr>
              <a:t>約</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０日間（</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万部）</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生産地：日本　</a:t>
            </a:r>
            <a:r>
              <a:rPr lang="ja-JP" altLang="en-US" sz="1200" dirty="0" smtClean="0">
                <a:latin typeface="HG丸ｺﾞｼｯｸM-PRO" pitchFamily="50" charset="-128"/>
                <a:ea typeface="HG丸ｺﾞｼｯｸM-PRO" pitchFamily="50" charset="-128"/>
              </a:rPr>
              <a:t>埼玉県</a:t>
            </a:r>
            <a:endParaRPr lang="en-US" altLang="ja-JP" sz="12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3" cstate="print"/>
          <a:srcRect/>
          <a:stretch>
            <a:fillRect/>
          </a:stretch>
        </p:blipFill>
        <p:spPr bwMode="auto">
          <a:xfrm>
            <a:off x="827584" y="6093296"/>
            <a:ext cx="2886075" cy="552450"/>
          </a:xfrm>
          <a:prstGeom prst="rect">
            <a:avLst/>
          </a:prstGeom>
          <a:noFill/>
          <a:ln w="9525">
            <a:noFill/>
            <a:miter lim="800000"/>
            <a:headEnd/>
            <a:tailEnd/>
          </a:ln>
          <a:effectLst/>
        </p:spPr>
      </p:pic>
      <p:pic>
        <p:nvPicPr>
          <p:cNvPr id="1027" name="Picture 3" descr="C:\Users\a.ohmori.TNK\Desktop\マット画像\ﾏｯﾄA4\ﾏｯﾄA4ｸﾛｰｽﾞｱｯﾌﾟ.jpg"/>
          <p:cNvPicPr>
            <a:picLocks noChangeAspect="1" noChangeArrowheads="1"/>
          </p:cNvPicPr>
          <p:nvPr/>
        </p:nvPicPr>
        <p:blipFill>
          <a:blip r:embed="rId4" cstate="print"/>
          <a:srcRect/>
          <a:stretch>
            <a:fillRect/>
          </a:stretch>
        </p:blipFill>
        <p:spPr bwMode="auto">
          <a:xfrm>
            <a:off x="755576" y="4149080"/>
            <a:ext cx="1228221" cy="1844175"/>
          </a:xfrm>
          <a:prstGeom prst="rect">
            <a:avLst/>
          </a:prstGeom>
          <a:noFill/>
        </p:spPr>
      </p:pic>
      <p:pic>
        <p:nvPicPr>
          <p:cNvPr id="3" name="Picture 4" descr="C:\Users\a.ohmori.TNK\Desktop\マット画像\ﾏｯﾄｼﾙｸ\IMG_6380.jpg"/>
          <p:cNvPicPr>
            <a:picLocks noChangeAspect="1" noChangeArrowheads="1"/>
          </p:cNvPicPr>
          <p:nvPr/>
        </p:nvPicPr>
        <p:blipFill>
          <a:blip r:embed="rId5" cstate="print"/>
          <a:srcRect/>
          <a:stretch>
            <a:fillRect/>
          </a:stretch>
        </p:blipFill>
        <p:spPr bwMode="auto">
          <a:xfrm>
            <a:off x="2195736" y="4293096"/>
            <a:ext cx="2270522" cy="1512168"/>
          </a:xfrm>
          <a:prstGeom prst="rect">
            <a:avLst/>
          </a:prstGeom>
          <a:noFill/>
        </p:spPr>
      </p:pic>
      <p:sp>
        <p:nvSpPr>
          <p:cNvPr id="17" name="テキスト ボックス 16"/>
          <p:cNvSpPr txBox="1"/>
          <p:nvPr/>
        </p:nvSpPr>
        <p:spPr>
          <a:xfrm>
            <a:off x="2339752" y="5445224"/>
            <a:ext cx="2088232" cy="261610"/>
          </a:xfrm>
          <a:prstGeom prst="rect">
            <a:avLst/>
          </a:prstGeom>
          <a:solidFill>
            <a:schemeClr val="bg1">
              <a:alpha val="50000"/>
            </a:schemeClr>
          </a:solidFill>
        </p:spPr>
        <p:txBody>
          <a:bodyPr wrap="square" rtlCol="0">
            <a:spAutoFit/>
          </a:bodyPr>
          <a:lstStyle/>
          <a:p>
            <a:r>
              <a:rPr kumimoji="1" lang="ja-JP" altLang="en-US" sz="1100" dirty="0" smtClean="0"/>
              <a:t>ﾌﾟﾗｽ</a:t>
            </a:r>
            <a:r>
              <a:rPr kumimoji="1" lang="en-US" altLang="ja-JP" sz="1100" dirty="0" smtClean="0"/>
              <a:t>α</a:t>
            </a:r>
            <a:r>
              <a:rPr kumimoji="1" lang="ja-JP" altLang="en-US" sz="1100" dirty="0" smtClean="0"/>
              <a:t>でこんな表現も可能です</a:t>
            </a:r>
            <a:endParaRPr kumimoji="1" lang="ja-JP" altLang="en-US" sz="1100" dirty="0"/>
          </a:p>
        </p:txBody>
      </p:sp>
      <p:sp>
        <p:nvSpPr>
          <p:cNvPr id="19" name="テキスト ボックス 18"/>
          <p:cNvSpPr txBox="1"/>
          <p:nvPr/>
        </p:nvSpPr>
        <p:spPr>
          <a:xfrm>
            <a:off x="3347864" y="3140968"/>
            <a:ext cx="864096" cy="261610"/>
          </a:xfrm>
          <a:prstGeom prst="rect">
            <a:avLst/>
          </a:prstGeom>
          <a:solidFill>
            <a:schemeClr val="bg1">
              <a:alpha val="50000"/>
            </a:schemeClr>
          </a:solidFill>
        </p:spPr>
        <p:txBody>
          <a:bodyPr wrap="square" rtlCol="0">
            <a:spAutoFit/>
          </a:bodyPr>
          <a:lstStyle/>
          <a:p>
            <a:r>
              <a:rPr kumimoji="1" lang="ja-JP" altLang="en-US" sz="1100" dirty="0" smtClean="0"/>
              <a:t>マット仕様</a:t>
            </a:r>
            <a:endParaRPr kumimoji="1" lang="ja-JP" altLang="en-US" sz="1100" dirty="0"/>
          </a:p>
        </p:txBody>
      </p:sp>
      <p:sp>
        <p:nvSpPr>
          <p:cNvPr id="20" name="テキスト ボックス 19"/>
          <p:cNvSpPr txBox="1"/>
          <p:nvPr/>
        </p:nvSpPr>
        <p:spPr>
          <a:xfrm>
            <a:off x="827584" y="1556792"/>
            <a:ext cx="792088" cy="261610"/>
          </a:xfrm>
          <a:prstGeom prst="rect">
            <a:avLst/>
          </a:prstGeom>
          <a:solidFill>
            <a:schemeClr val="bg1">
              <a:alpha val="50000"/>
            </a:schemeClr>
          </a:solidFill>
        </p:spPr>
        <p:txBody>
          <a:bodyPr wrap="square" rtlCol="0">
            <a:spAutoFit/>
          </a:bodyPr>
          <a:lstStyle/>
          <a:p>
            <a:r>
              <a:rPr lang="ja-JP" altLang="en-US" sz="1100" dirty="0" smtClean="0"/>
              <a:t>通常仕様</a:t>
            </a:r>
            <a:endParaRPr kumimoji="1" lang="ja-JP" altLang="en-US" sz="1100" dirty="0"/>
          </a:p>
        </p:txBody>
      </p:sp>
      <p:sp>
        <p:nvSpPr>
          <p:cNvPr id="21" name="テキスト ボックス 20"/>
          <p:cNvSpPr txBox="1"/>
          <p:nvPr/>
        </p:nvSpPr>
        <p:spPr>
          <a:xfrm>
            <a:off x="539552" y="4365104"/>
            <a:ext cx="792088" cy="261610"/>
          </a:xfrm>
          <a:prstGeom prst="rect">
            <a:avLst/>
          </a:prstGeom>
          <a:solidFill>
            <a:schemeClr val="bg1">
              <a:alpha val="50000"/>
            </a:schemeClr>
          </a:solidFill>
        </p:spPr>
        <p:txBody>
          <a:bodyPr wrap="square" rtlCol="0">
            <a:spAutoFit/>
          </a:bodyPr>
          <a:lstStyle/>
          <a:p>
            <a:r>
              <a:rPr lang="ja-JP" altLang="en-US" sz="1100" dirty="0" smtClean="0"/>
              <a:t>通常仕様</a:t>
            </a:r>
            <a:endParaRPr kumimoji="1" lang="ja-JP" altLang="en-US" sz="1100" dirty="0"/>
          </a:p>
        </p:txBody>
      </p:sp>
      <p:sp>
        <p:nvSpPr>
          <p:cNvPr id="22" name="テキスト ボックス 21"/>
          <p:cNvSpPr txBox="1"/>
          <p:nvPr/>
        </p:nvSpPr>
        <p:spPr>
          <a:xfrm>
            <a:off x="1403648" y="5589240"/>
            <a:ext cx="864096" cy="261610"/>
          </a:xfrm>
          <a:prstGeom prst="rect">
            <a:avLst/>
          </a:prstGeom>
          <a:solidFill>
            <a:schemeClr val="bg1">
              <a:alpha val="50000"/>
            </a:schemeClr>
          </a:solidFill>
        </p:spPr>
        <p:txBody>
          <a:bodyPr wrap="square" rtlCol="0">
            <a:spAutoFit/>
          </a:bodyPr>
          <a:lstStyle/>
          <a:p>
            <a:r>
              <a:rPr kumimoji="1" lang="ja-JP" altLang="en-US" sz="1100" dirty="0" smtClean="0"/>
              <a:t>マット仕様</a:t>
            </a:r>
            <a:endParaRPr kumimoji="1" lang="ja-JP" altLang="en-US" sz="1100" dirty="0"/>
          </a:p>
        </p:txBody>
      </p:sp>
      <p:sp>
        <p:nvSpPr>
          <p:cNvPr id="23" name="Text Box 5"/>
          <p:cNvSpPr txBox="1">
            <a:spLocks noChangeArrowheads="1"/>
          </p:cNvSpPr>
          <p:nvPr/>
        </p:nvSpPr>
        <p:spPr bwMode="auto">
          <a:xfrm>
            <a:off x="4355976" y="1484784"/>
            <a:ext cx="4530775" cy="1077218"/>
          </a:xfrm>
          <a:prstGeom prst="rect">
            <a:avLst/>
          </a:prstGeom>
          <a:noFill/>
          <a:ln w="38100">
            <a:noFill/>
            <a:miter lim="800000"/>
            <a:headEnd/>
            <a:tailEnd/>
          </a:ln>
        </p:spPr>
        <p:txBody>
          <a:bodyPr wrap="square">
            <a:spAutoFit/>
          </a:bodyPr>
          <a:lstStyle/>
          <a:p>
            <a:r>
              <a:rPr lang="ja-JP" altLang="en-US" sz="1600" dirty="0" smtClean="0">
                <a:latin typeface="HG丸ｺﾞｼｯｸM-PRO" pitchFamily="50" charset="-128"/>
                <a:ea typeface="HG丸ｺﾞｼｯｸM-PRO" pitchFamily="50" charset="-128"/>
              </a:rPr>
              <a:t>商品特徴：</a:t>
            </a:r>
            <a:endParaRPr lang="en-US" altLang="ja-JP" sz="1600" dirty="0" smtClean="0">
              <a:latin typeface="HG丸ｺﾞｼｯｸM-PRO" pitchFamily="50" charset="-128"/>
              <a:ea typeface="HG丸ｺﾞｼｯｸM-PRO" pitchFamily="50" charset="-128"/>
            </a:endParaRPr>
          </a:p>
          <a:p>
            <a:r>
              <a:rPr lang="ja-JP" altLang="en-US" sz="1600" b="1" dirty="0" smtClean="0"/>
              <a:t>①シックなイメージの商品やロゴデザインに最適</a:t>
            </a:r>
          </a:p>
          <a:p>
            <a:r>
              <a:rPr lang="ja-JP" altLang="en-US" sz="1600" b="1" dirty="0" smtClean="0"/>
              <a:t>②高級感が断然アップします</a:t>
            </a:r>
          </a:p>
          <a:p>
            <a:r>
              <a:rPr lang="ja-JP" altLang="en-US" sz="1600" b="1" dirty="0" smtClean="0"/>
              <a:t>③</a:t>
            </a:r>
            <a:r>
              <a:rPr lang="ja-JP" altLang="en-US" sz="1600" dirty="0" smtClean="0">
                <a:latin typeface="HG丸ｺﾞｼｯｸM-PRO" pitchFamily="50" charset="-128"/>
                <a:ea typeface="HG丸ｺﾞｼｯｸM-PRO" pitchFamily="50" charset="-128"/>
              </a:rPr>
              <a:t>小さい商品へのベタ付け展開が可能</a:t>
            </a:r>
            <a:endParaRPr lang="ja-JP" altLang="en-US" sz="1600" dirty="0">
              <a:latin typeface="HG丸ｺﾞｼｯｸM-PRO" pitchFamily="50" charset="-128"/>
              <a:ea typeface="HG丸ｺﾞｼｯｸM-PRO" pitchFamily="50" charset="-128"/>
            </a:endParaRPr>
          </a:p>
        </p:txBody>
      </p:sp>
      <p:sp>
        <p:nvSpPr>
          <p:cNvPr id="24" name="Text Box 5"/>
          <p:cNvSpPr txBox="1">
            <a:spLocks noChangeArrowheads="1"/>
          </p:cNvSpPr>
          <p:nvPr/>
        </p:nvSpPr>
        <p:spPr bwMode="auto">
          <a:xfrm>
            <a:off x="5004048" y="2852936"/>
            <a:ext cx="3522663" cy="1077218"/>
          </a:xfrm>
          <a:prstGeom prst="rect">
            <a:avLst/>
          </a:prstGeom>
          <a:noFill/>
          <a:ln w="38100">
            <a:noFill/>
            <a:miter lim="800000"/>
            <a:headEnd/>
            <a:tailEnd/>
          </a:ln>
        </p:spPr>
        <p:txBody>
          <a:bodyPr>
            <a:spAutoFit/>
          </a:bodyPr>
          <a:lstStyle/>
          <a:p>
            <a:r>
              <a:rPr lang="ja-JP" altLang="en-US" sz="1600" dirty="0" smtClean="0">
                <a:latin typeface="HG丸ｺﾞｼｯｸM-PRO" pitchFamily="50" charset="-128"/>
                <a:ea typeface="HG丸ｺﾞｼｯｸM-PRO" pitchFamily="50" charset="-128"/>
              </a:rPr>
              <a:t>当社メリット：</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艶消しに最適な素材作りからの一貫生産で高品質とご安心をご提供しております</a:t>
            </a:r>
            <a:endParaRPr lang="en-US" altLang="ja-JP" sz="1600" dirty="0" smtClean="0">
              <a:latin typeface="HG丸ｺﾞｼｯｸM-PRO" pitchFamily="50" charset="-128"/>
              <a:ea typeface="HG丸ｺﾞｼｯｸM-PRO"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394</TotalTime>
  <Words>100</Words>
  <Application>Microsoft Office PowerPoint</Application>
  <PresentationFormat>画面に合わせる (4:3)</PresentationFormat>
  <Paragraphs>21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ウェーブ</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熊耳 祐希</cp:lastModifiedBy>
  <cp:revision>51</cp:revision>
  <dcterms:created xsi:type="dcterms:W3CDTF">2013-04-02T06:14:51Z</dcterms:created>
  <dcterms:modified xsi:type="dcterms:W3CDTF">2016-11-28T22:38:24Z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