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996"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Title 6"/>
          <p:cNvSpPr>
            <a:spLocks noGrp="1"/>
          </p:cNvSpPr>
          <p:nvPr>
            <p:ph type="title"/>
          </p:nvPr>
        </p:nvSpPr>
        <p:spPr/>
        <p:txBody>
          <a:bodyPr/>
          <a:lstStyle/>
          <a:p>
            <a:r>
              <a:rPr lang="ja-JP" altLang="en-US"/>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fld id="{100EF5FD-F296-4DE0-89F7-45A383F07A0C}" type="datetimeFigureOut">
              <a:rPr lang="ja-JP" altLang="en-US"/>
              <a:pPr>
                <a:defRPr/>
              </a:pPr>
              <a:t>2025/12/2</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11A912-ABEC-41BB-AB9C-E6B20274F270}"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ea typeface="+mn-ea"/>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ea typeface="+mn-ea"/>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ea typeface="+mn-ea"/>
              </a:defRPr>
            </a:lvl1pPr>
          </a:lstStyle>
          <a:p>
            <a:pPr>
              <a:defRPr/>
            </a:pPr>
            <a:fld id="{4F584865-C10C-4380-87C2-35490C73291B}" type="datetimeFigureOut">
              <a:rPr lang="ja-JP" altLang="en-US"/>
              <a:pPr>
                <a:defRPr/>
              </a:pPr>
              <a:t>2025/12/2</a:t>
            </a:fld>
            <a:endParaRPr lang="ja-JP"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defRPr>
            </a:lvl1pPr>
          </a:lstStyle>
          <a:p>
            <a:pPr>
              <a:defRPr/>
            </a:pPr>
            <a:endParaRPr lang="ja-JP"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defRPr>
            </a:lvl1pPr>
          </a:lstStyle>
          <a:p>
            <a:pPr>
              <a:defRPr/>
            </a:pPr>
            <a:fld id="{2AE05A3E-8C61-4082-B0D3-1480B789F2B2}" type="slidenum">
              <a:rPr lang="ja-JP" altLang="en-US"/>
              <a:pPr>
                <a:defRPr/>
              </a:pPr>
              <a:t>‹#›</a:t>
            </a:fld>
            <a:endParaRPr lang="ja-JP"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fontAlgn="base">
        <a:spcBef>
          <a:spcPct val="0"/>
        </a:spcBef>
        <a:spcAft>
          <a:spcPct val="0"/>
        </a:spcAft>
        <a:defRPr kumimoji="1" sz="4400" kern="1200">
          <a:solidFill>
            <a:srgbClr val="FFFFFF"/>
          </a:solidFill>
          <a:latin typeface="+mj-lt"/>
          <a:ea typeface="+mj-ea"/>
          <a:cs typeface="+mj-cs"/>
        </a:defRPr>
      </a:lvl1pPr>
      <a:lvl2pPr algn="ctr" rtl="0" fontAlgn="base">
        <a:spcBef>
          <a:spcPct val="0"/>
        </a:spcBef>
        <a:spcAft>
          <a:spcPct val="0"/>
        </a:spcAft>
        <a:defRPr kumimoji="1" sz="4400">
          <a:solidFill>
            <a:srgbClr val="FFFFFF"/>
          </a:solidFill>
          <a:latin typeface="Candara" pitchFamily="34" charset="0"/>
          <a:ea typeface="HGP明朝E" pitchFamily="18" charset="-128"/>
        </a:defRPr>
      </a:lvl2pPr>
      <a:lvl3pPr algn="ctr" rtl="0" fontAlgn="base">
        <a:spcBef>
          <a:spcPct val="0"/>
        </a:spcBef>
        <a:spcAft>
          <a:spcPct val="0"/>
        </a:spcAft>
        <a:defRPr kumimoji="1" sz="4400">
          <a:solidFill>
            <a:srgbClr val="FFFFFF"/>
          </a:solidFill>
          <a:latin typeface="Candara" pitchFamily="34" charset="0"/>
          <a:ea typeface="HGP明朝E" pitchFamily="18" charset="-128"/>
        </a:defRPr>
      </a:lvl3pPr>
      <a:lvl4pPr algn="ctr" rtl="0" fontAlgn="base">
        <a:spcBef>
          <a:spcPct val="0"/>
        </a:spcBef>
        <a:spcAft>
          <a:spcPct val="0"/>
        </a:spcAft>
        <a:defRPr kumimoji="1" sz="4400">
          <a:solidFill>
            <a:srgbClr val="FFFFFF"/>
          </a:solidFill>
          <a:latin typeface="Candara" pitchFamily="34" charset="0"/>
          <a:ea typeface="HGP明朝E" pitchFamily="18" charset="-128"/>
        </a:defRPr>
      </a:lvl4pPr>
      <a:lvl5pPr algn="ctr" rtl="0" fontAlgn="base">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683568" y="548680"/>
            <a:ext cx="6489277" cy="523220"/>
          </a:xfrm>
          <a:prstGeom prst="rect">
            <a:avLst/>
          </a:prstGeom>
          <a:noFill/>
          <a:ln w="9525">
            <a:noFill/>
            <a:miter lim="800000"/>
            <a:headEnd/>
            <a:tailEnd/>
          </a:ln>
        </p:spPr>
        <p:txBody>
          <a:bodyPr wrap="none">
            <a:spAutoFit/>
          </a:bodyPr>
          <a:lstStyle/>
          <a:p>
            <a:r>
              <a:rPr lang="ja-JP" altLang="en-US" sz="2800" dirty="0">
                <a:latin typeface="HG丸ｺﾞｼｯｸM-PRO" pitchFamily="50" charset="-128"/>
                <a:ea typeface="HG丸ｺﾞｼｯｸM-PRO" pitchFamily="50" charset="-128"/>
              </a:rPr>
              <a:t>［商品名：　</a:t>
            </a:r>
            <a:r>
              <a:rPr lang="en-US" altLang="ja-JP" sz="2800" dirty="0">
                <a:latin typeface="HG丸ｺﾞｼｯｸM-PRO" pitchFamily="50" charset="-128"/>
                <a:ea typeface="HG丸ｺﾞｼｯｸM-PRO" pitchFamily="50" charset="-128"/>
              </a:rPr>
              <a:t>A4</a:t>
            </a:r>
            <a:r>
              <a:rPr lang="ja-JP" altLang="en-US" sz="2800" dirty="0">
                <a:latin typeface="HG丸ｺﾞｼｯｸM-PRO" pitchFamily="50" charset="-128"/>
                <a:ea typeface="HG丸ｺﾞｼｯｸM-PRO" pitchFamily="50" charset="-128"/>
              </a:rPr>
              <a:t>クリアファイル　　］</a:t>
            </a:r>
          </a:p>
        </p:txBody>
      </p:sp>
      <p:cxnSp>
        <p:nvCxnSpPr>
          <p:cNvPr id="8" name="直線コネクタ 7"/>
          <p:cNvCxnSpPr/>
          <p:nvPr/>
        </p:nvCxnSpPr>
        <p:spPr>
          <a:xfrm>
            <a:off x="468313" y="6021388"/>
            <a:ext cx="8207375" cy="0"/>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Text Box 5"/>
          <p:cNvSpPr txBox="1">
            <a:spLocks noChangeArrowheads="1"/>
          </p:cNvSpPr>
          <p:nvPr/>
        </p:nvSpPr>
        <p:spPr bwMode="auto">
          <a:xfrm>
            <a:off x="5364088" y="4365104"/>
            <a:ext cx="3522663" cy="1200329"/>
          </a:xfrm>
          <a:prstGeom prst="rect">
            <a:avLst/>
          </a:prstGeom>
          <a:noFill/>
          <a:ln w="38100">
            <a:noFill/>
            <a:miter lim="800000"/>
            <a:headEnd/>
            <a:tailEnd/>
          </a:ln>
        </p:spPr>
        <p:txBody>
          <a:bodyPr>
            <a:spAutoFit/>
          </a:bodyPr>
          <a:lstStyle/>
          <a:p>
            <a:r>
              <a:rPr lang="ja-JP" altLang="en-US" sz="1200" dirty="0">
                <a:latin typeface="HG丸ｺﾞｼｯｸM-PRO" pitchFamily="50" charset="-128"/>
                <a:ea typeface="HG丸ｺﾞｼｯｸM-PRO" pitchFamily="50" charset="-128"/>
              </a:rPr>
              <a:t>ｻｲｽﾞ：</a:t>
            </a:r>
            <a:r>
              <a:rPr lang="pl-PL" altLang="ja-JP" sz="1200" dirty="0">
                <a:latin typeface="ＭＳ Ｐ明朝" charset="-128"/>
                <a:ea typeface="ＭＳ Ｐ明朝" charset="-128"/>
              </a:rPr>
              <a:t> </a:t>
            </a:r>
            <a:r>
              <a:rPr lang="ja-JP" altLang="en-US" sz="1200" dirty="0">
                <a:latin typeface="ＭＳ Ｐ明朝" charset="-128"/>
                <a:ea typeface="ＭＳ Ｐ明朝" charset="-128"/>
              </a:rPr>
              <a:t>Ｗ２２０</a:t>
            </a:r>
            <a:r>
              <a:rPr lang="en-US" altLang="ja-JP" sz="1200" dirty="0">
                <a:latin typeface="ＭＳ Ｐ明朝" charset="-128"/>
                <a:ea typeface="ＭＳ Ｐ明朝" charset="-128"/>
              </a:rPr>
              <a:t>×</a:t>
            </a:r>
            <a:r>
              <a:rPr lang="ja-JP" altLang="en-US" sz="1200" dirty="0">
                <a:latin typeface="ＭＳ Ｐ明朝" charset="-128"/>
                <a:ea typeface="ＭＳ Ｐ明朝" charset="-128"/>
              </a:rPr>
              <a:t>Ｈ３１０㎜</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素材：</a:t>
            </a:r>
            <a:r>
              <a:rPr lang="en-US" altLang="ja-JP" sz="1200" dirty="0">
                <a:latin typeface="HG丸ｺﾞｼｯｸM-PRO" pitchFamily="50" charset="-128"/>
                <a:ea typeface="HG丸ｺﾞｼｯｸM-PRO" pitchFamily="50" charset="-128"/>
              </a:rPr>
              <a:t>PP</a:t>
            </a:r>
            <a:r>
              <a:rPr lang="ja-JP" altLang="en-US" sz="1200" dirty="0">
                <a:latin typeface="HG丸ｺﾞｼｯｸM-PRO" pitchFamily="50" charset="-128"/>
                <a:ea typeface="HG丸ｺﾞｼｯｸM-PRO" pitchFamily="50" charset="-128"/>
              </a:rPr>
              <a:t>（ﾎﾟﾘﾌﾟﾛﾋﾟﾚﾝ）半透明</a:t>
            </a:r>
            <a:r>
              <a:rPr lang="en-US" altLang="ja-JP" sz="1200" dirty="0">
                <a:latin typeface="HG丸ｺﾞｼｯｸM-PRO" pitchFamily="50" charset="-128"/>
                <a:ea typeface="HG丸ｺﾞｼｯｸM-PRO" pitchFamily="50" charset="-128"/>
              </a:rPr>
              <a:t>0.2㎜</a:t>
            </a:r>
            <a:r>
              <a:rPr lang="ja-JP" altLang="en-US" sz="1200" dirty="0">
                <a:latin typeface="HG丸ｺﾞｼｯｸM-PRO" pitchFamily="50" charset="-128"/>
                <a:ea typeface="HG丸ｺﾞｼｯｸM-PRO" pitchFamily="50" charset="-128"/>
              </a:rPr>
              <a:t>厚</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印刷：</a:t>
            </a:r>
            <a:r>
              <a:rPr lang="en-US" altLang="ja-JP" sz="1200" dirty="0">
                <a:latin typeface="HG丸ｺﾞｼｯｸM-PRO" pitchFamily="50" charset="-128"/>
                <a:ea typeface="HG丸ｺﾞｼｯｸM-PRO" pitchFamily="50" charset="-128"/>
              </a:rPr>
              <a:t>UV</a:t>
            </a:r>
            <a:r>
              <a:rPr lang="ja-JP" altLang="en-US" sz="1200" dirty="0">
                <a:latin typeface="HG丸ｺﾞｼｯｸM-PRO" pitchFamily="50" charset="-128"/>
                <a:ea typeface="HG丸ｺﾞｼｯｸM-PRO" pitchFamily="50" charset="-128"/>
              </a:rPr>
              <a:t>ｵﾌｾｯﾄ印刷　</a:t>
            </a:r>
            <a:r>
              <a:rPr lang="en-US" altLang="ja-JP" sz="1200" dirty="0">
                <a:latin typeface="HG丸ｺﾞｼｯｸM-PRO" pitchFamily="50" charset="-128"/>
                <a:ea typeface="HG丸ｺﾞｼｯｸM-PRO" pitchFamily="50" charset="-128"/>
              </a:rPr>
              <a:t>0C/4C</a:t>
            </a:r>
            <a:r>
              <a:rPr lang="ja-JP" altLang="en-US" sz="1200" dirty="0">
                <a:latin typeface="HG丸ｺﾞｼｯｸM-PRO" pitchFamily="50" charset="-128"/>
                <a:ea typeface="HG丸ｺﾞｼｯｸM-PRO" pitchFamily="50" charset="-128"/>
              </a:rPr>
              <a:t>＋白＋ニス</a:t>
            </a:r>
          </a:p>
          <a:p>
            <a:r>
              <a:rPr lang="ja-JP" altLang="en-US" sz="1200">
                <a:latin typeface="HG丸ｺﾞｼｯｸM-PRO" pitchFamily="50" charset="-128"/>
                <a:ea typeface="HG丸ｺﾞｼｯｸM-PRO" pitchFamily="50" charset="-128"/>
              </a:rPr>
              <a:t>梱包：</a:t>
            </a:r>
            <a:r>
              <a:rPr lang="ja-JP" altLang="en-US" sz="1200">
                <a:solidFill>
                  <a:srgbClr val="000000"/>
                </a:solidFill>
                <a:latin typeface="HG丸ｺﾞｼｯｸM-PRO" panose="020F0600000000000000" pitchFamily="50" charset="-128"/>
                <a:ea typeface="HG丸ｺﾞｼｯｸM-PRO" panose="020F0600000000000000" pitchFamily="50" charset="-128"/>
              </a:rPr>
              <a:t>適量</a:t>
            </a:r>
            <a:r>
              <a:rPr lang="ja-JP" altLang="ja-JP" sz="1200">
                <a:solidFill>
                  <a:srgbClr val="000000"/>
                </a:solidFill>
                <a:latin typeface="HG丸ｺﾞｼｯｸM-PRO" panose="020F0600000000000000" pitchFamily="50" charset="-128"/>
                <a:ea typeface="HG丸ｺﾞｼｯｸM-PRO" panose="020F0600000000000000" pitchFamily="50" charset="-128"/>
              </a:rPr>
              <a:t>ﾀﾞﾝﾎﾞｰﾙ梱包</a:t>
            </a:r>
            <a:endParaRPr lang="en-US" altLang="ja-JP" sz="1200" dirty="0">
              <a:latin typeface="HG丸ｺﾞｼｯｸM-PRO" pitchFamily="50" charset="-128"/>
              <a:ea typeface="HG丸ｺﾞｼｯｸM-PRO" pitchFamily="50" charset="-128"/>
            </a:endParaRPr>
          </a:p>
          <a:p>
            <a:r>
              <a:rPr lang="ja-JP" altLang="en-US" sz="1200" dirty="0">
                <a:latin typeface="HG丸ｺﾞｼｯｸM-PRO" pitchFamily="50" charset="-128"/>
                <a:ea typeface="HG丸ｺﾞｼｯｸM-PRO" pitchFamily="50" charset="-128"/>
              </a:rPr>
              <a:t>製作日数：校了後　約</a:t>
            </a:r>
            <a:r>
              <a:rPr lang="en-US" altLang="ja-JP" sz="12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０日間（</a:t>
            </a:r>
            <a:r>
              <a:rPr lang="en-US" altLang="ja-JP" sz="1200" dirty="0">
                <a:latin typeface="HG丸ｺﾞｼｯｸM-PRO" pitchFamily="50" charset="-128"/>
                <a:ea typeface="HG丸ｺﾞｼｯｸM-PRO" pitchFamily="50" charset="-128"/>
              </a:rPr>
              <a:t>1</a:t>
            </a:r>
            <a:r>
              <a:rPr lang="ja-JP" altLang="en-US" sz="1200" dirty="0">
                <a:latin typeface="HG丸ｺﾞｼｯｸM-PRO" pitchFamily="50" charset="-128"/>
                <a:ea typeface="HG丸ｺﾞｼｯｸM-PRO" pitchFamily="50" charset="-128"/>
              </a:rPr>
              <a:t>万部）</a:t>
            </a:r>
          </a:p>
          <a:p>
            <a:r>
              <a:rPr lang="ja-JP" altLang="en-US" sz="1200" dirty="0">
                <a:latin typeface="HG丸ｺﾞｼｯｸM-PRO" pitchFamily="50" charset="-128"/>
                <a:ea typeface="HG丸ｺﾞｼｯｸM-PRO" pitchFamily="50" charset="-128"/>
              </a:rPr>
              <a:t>生産地：日本　埼玉県</a:t>
            </a:r>
            <a:endParaRPr lang="en-US" altLang="ja-JP" sz="1200" dirty="0">
              <a:latin typeface="HG丸ｺﾞｼｯｸM-PRO" pitchFamily="50" charset="-128"/>
              <a:ea typeface="HG丸ｺﾞｼｯｸM-PRO" pitchFamily="50" charset="-128"/>
            </a:endParaRPr>
          </a:p>
        </p:txBody>
      </p:sp>
      <p:sp>
        <p:nvSpPr>
          <p:cNvPr id="15" name="Text Box 5"/>
          <p:cNvSpPr txBox="1">
            <a:spLocks noChangeArrowheads="1"/>
          </p:cNvSpPr>
          <p:nvPr/>
        </p:nvSpPr>
        <p:spPr bwMode="auto">
          <a:xfrm>
            <a:off x="5292080" y="3068960"/>
            <a:ext cx="3522663" cy="1077218"/>
          </a:xfrm>
          <a:prstGeom prst="rect">
            <a:avLst/>
          </a:prstGeom>
          <a:noFill/>
          <a:ln w="38100">
            <a:noFill/>
            <a:miter lim="800000"/>
            <a:headEnd/>
            <a:tailEnd/>
          </a:ln>
        </p:spPr>
        <p:txBody>
          <a:bodyPr>
            <a:spAutoFit/>
          </a:bodyPr>
          <a:lstStyle/>
          <a:p>
            <a:r>
              <a:rPr lang="ja-JP" altLang="en-US" sz="1600" dirty="0">
                <a:latin typeface="HG丸ｺﾞｼｯｸM-PRO" pitchFamily="50" charset="-128"/>
                <a:ea typeface="HG丸ｺﾞｼｯｸM-PRO" pitchFamily="50" charset="-128"/>
              </a:rPr>
              <a:t>この商品のメリット：</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最適な素材作りからの一貫生産で高品質とご安心を提供しております。</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大量ロット・短納期対応可能です。</a:t>
            </a:r>
          </a:p>
        </p:txBody>
      </p:sp>
      <p:sp>
        <p:nvSpPr>
          <p:cNvPr id="18" name="Text Box 5"/>
          <p:cNvSpPr txBox="1">
            <a:spLocks noChangeArrowheads="1"/>
          </p:cNvSpPr>
          <p:nvPr/>
        </p:nvSpPr>
        <p:spPr bwMode="auto">
          <a:xfrm>
            <a:off x="3923928" y="1196752"/>
            <a:ext cx="4962823" cy="1323439"/>
          </a:xfrm>
          <a:prstGeom prst="rect">
            <a:avLst/>
          </a:prstGeom>
          <a:noFill/>
          <a:ln w="38100">
            <a:noFill/>
            <a:miter lim="800000"/>
            <a:headEnd/>
            <a:tailEnd/>
          </a:ln>
        </p:spPr>
        <p:txBody>
          <a:bodyPr wrap="square">
            <a:spAutoFit/>
          </a:bodyPr>
          <a:lstStyle/>
          <a:p>
            <a:r>
              <a:rPr lang="ja-JP" altLang="en-US" sz="1600" dirty="0">
                <a:latin typeface="HG丸ｺﾞｼｯｸM-PRO" pitchFamily="50" charset="-128"/>
                <a:ea typeface="HG丸ｺﾞｼｯｸM-PRO" pitchFamily="50" charset="-128"/>
              </a:rPr>
              <a:t>商品特徴：</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①もらったら絶対使う、長期広告掲載可能アイテム</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②子供から大人まで使用可能なマルチアイテム</a:t>
            </a:r>
            <a:endParaRPr lang="en-US" altLang="ja-JP"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③大きなビジュアルをオフセット印刷で表現可能な国産最安値カテゴリーアイテム</a:t>
            </a:r>
          </a:p>
        </p:txBody>
      </p:sp>
      <p:pic>
        <p:nvPicPr>
          <p:cNvPr id="3" name="図 2" descr="文字の書かれた紙&#10;&#10;AI 生成コンテンツは誤りを含む可能性があります。">
            <a:extLst>
              <a:ext uri="{FF2B5EF4-FFF2-40B4-BE49-F238E27FC236}">
                <a16:creationId xmlns:a16="http://schemas.microsoft.com/office/drawing/2014/main" id="{875EEC12-9B8E-2AC7-7C7C-D0432D47F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961" y="980728"/>
            <a:ext cx="3983418" cy="5975126"/>
          </a:xfrm>
          <a:prstGeom prst="rect">
            <a:avLst/>
          </a:prstGeom>
        </p:spPr>
      </p:pic>
      <p:sp>
        <p:nvSpPr>
          <p:cNvPr id="4" name="Text Box 5">
            <a:extLst>
              <a:ext uri="{FF2B5EF4-FFF2-40B4-BE49-F238E27FC236}">
                <a16:creationId xmlns:a16="http://schemas.microsoft.com/office/drawing/2014/main" id="{5C0B66CC-3681-3BFE-AC91-38B00CC71B0A}"/>
              </a:ext>
            </a:extLst>
          </p:cNvPr>
          <p:cNvSpPr txBox="1">
            <a:spLocks noChangeArrowheads="1"/>
          </p:cNvSpPr>
          <p:nvPr/>
        </p:nvSpPr>
        <p:spPr bwMode="auto">
          <a:xfrm>
            <a:off x="3923928" y="6111429"/>
            <a:ext cx="4923143" cy="523220"/>
          </a:xfrm>
          <a:prstGeom prst="rect">
            <a:avLst/>
          </a:prstGeom>
          <a:noFill/>
          <a:ln w="38100">
            <a:noFill/>
            <a:miter lim="800000"/>
            <a:headEnd/>
            <a:tailEnd/>
          </a:ln>
        </p:spPr>
        <p:txBody>
          <a:bodyPr wrap="none">
            <a:spAutoFit/>
          </a:bodyPr>
          <a:lstStyle/>
          <a:p>
            <a:r>
              <a:rPr lang="ja-JP" altLang="en-US" sz="1400" dirty="0">
                <a:latin typeface="HG丸ｺﾞｼｯｸM-PRO" pitchFamily="50" charset="-128"/>
                <a:ea typeface="HG丸ｺﾞｼｯｸM-PRO" pitchFamily="50" charset="-128"/>
              </a:rPr>
              <a:t>〒</a:t>
            </a:r>
            <a:r>
              <a:rPr lang="en-US" altLang="ja-JP" sz="1400" dirty="0">
                <a:latin typeface="HG丸ｺﾞｼｯｸM-PRO" pitchFamily="50" charset="-128"/>
                <a:ea typeface="HG丸ｺﾞｼｯｸM-PRO" pitchFamily="50" charset="-128"/>
              </a:rPr>
              <a:t>338-0004</a:t>
            </a:r>
            <a:r>
              <a:rPr lang="ja-JP" altLang="en-US" sz="1400" dirty="0">
                <a:latin typeface="HG丸ｺﾞｼｯｸM-PRO" pitchFamily="50" charset="-128"/>
                <a:ea typeface="HG丸ｺﾞｼｯｸM-PRO" pitchFamily="50" charset="-128"/>
              </a:rPr>
              <a:t>埼玉県さいたま市中央区本町西</a:t>
            </a:r>
            <a:r>
              <a:rPr lang="en-US" altLang="ja-JP" sz="1400" dirty="0">
                <a:latin typeface="HG丸ｺﾞｼｯｸM-PRO" pitchFamily="50" charset="-128"/>
                <a:ea typeface="HG丸ｺﾞｼｯｸM-PRO" pitchFamily="50" charset="-128"/>
              </a:rPr>
              <a:t>4-16-15</a:t>
            </a:r>
          </a:p>
          <a:p>
            <a:r>
              <a:rPr lang="en-US" altLang="ja-JP" sz="1400" dirty="0">
                <a:latin typeface="HG丸ｺﾞｼｯｸM-PRO" pitchFamily="50" charset="-128"/>
                <a:ea typeface="HG丸ｺﾞｼｯｸM-PRO" pitchFamily="50" charset="-128"/>
              </a:rPr>
              <a:t>048-853-5221</a:t>
            </a:r>
          </a:p>
        </p:txBody>
      </p:sp>
      <p:pic>
        <p:nvPicPr>
          <p:cNvPr id="5" name="図 4" descr="暗い, コンピュータ, 座る, ノートパソコン が含まれている画像&#10;&#10;AI 生成コンテンツは誤りを含む可能性があります。">
            <a:extLst>
              <a:ext uri="{FF2B5EF4-FFF2-40B4-BE49-F238E27FC236}">
                <a16:creationId xmlns:a16="http://schemas.microsoft.com/office/drawing/2014/main" id="{314B2820-E9FC-F38D-9155-49D7974B0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01359"/>
            <a:ext cx="2817338" cy="36053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399</TotalTime>
  <Words>130</Words>
  <Application>Microsoft Office PowerPoint</Application>
  <PresentationFormat>画面に合わせる (4:3)</PresentationFormat>
  <Paragraphs>16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HG丸ｺﾞｼｯｸM-PRO</vt:lpstr>
      <vt:lpstr>ＭＳ Ｐ明朝</vt:lpstr>
      <vt:lpstr>Candara</vt:lpstr>
      <vt:lpstr>Symbol</vt:lpstr>
      <vt:lpstr>ウェーブ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140728統一企画書【PPFACTORY　A4ｸﾘｱﾌｧｲﾙ】</dc:title>
  <dc:creator>古瀬 康弘</dc:creator>
  <cp:lastModifiedBy>宮坂 崇</cp:lastModifiedBy>
  <cp:revision>53</cp:revision>
  <dcterms:created xsi:type="dcterms:W3CDTF">2013-04-02T06:14:51Z</dcterms:created>
  <dcterms:modified xsi:type="dcterms:W3CDTF">2025-12-02T05:48:13Z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140728統一企画書【PPFACTORY　A4ｸﾘｱﾌｧｲﾙ】</vt:lpwstr>
  </property>
  <property fmtid="{D5CDD505-2E9C-101B-9397-08002B2CF9AE}" pid="3" name="SlideDescription">
    <vt:lpwstr/>
  </property>
</Properties>
</file>