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996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EF5FD-F296-4DE0-89F7-45A383F07A0C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1A912-ABEC-41BB-AB9C-E6B20274F2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2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F584865-C10C-4380-87C2-35490C73291B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AE05A3E-8C61-4082-B0D3-1480B789F2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文字が書かれている&#10;&#10;低い精度で自動的に生成された説明">
            <a:extLst>
              <a:ext uri="{FF2B5EF4-FFF2-40B4-BE49-F238E27FC236}">
                <a16:creationId xmlns:a16="http://schemas.microsoft.com/office/drawing/2014/main" id="{1BFD3A40-B183-4839-8AA1-F92171F8B0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32" y="1967889"/>
            <a:ext cx="4507867" cy="3000549"/>
          </a:xfrm>
          <a:prstGeom prst="rect">
            <a:avLst/>
          </a:prstGeom>
        </p:spPr>
      </p:pic>
      <p:sp>
        <p:nvSpPr>
          <p:cNvPr id="14337" name="Text Box 2"/>
          <p:cNvSpPr txBox="1">
            <a:spLocks noChangeArrowheads="1"/>
          </p:cNvSpPr>
          <p:nvPr/>
        </p:nvSpPr>
        <p:spPr bwMode="auto">
          <a:xfrm>
            <a:off x="-433449" y="600589"/>
            <a:ext cx="900278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　　　　［商品名：真エコマーク</a:t>
            </a:r>
            <a:r>
              <a:rPr lang="en-US" altLang="ja-JP" sz="2800" dirty="0">
                <a:latin typeface="HG丸ｺﾞｼｯｸM-PRO" pitchFamily="50" charset="-128"/>
                <a:ea typeface="HG丸ｺﾞｼｯｸM-PRO" pitchFamily="50" charset="-128"/>
              </a:rPr>
              <a:t>A4</a:t>
            </a:r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クリアファイル］</a:t>
            </a:r>
          </a:p>
        </p:txBody>
      </p:sp>
      <p:cxnSp>
        <p:nvCxnSpPr>
          <p:cNvPr id="8" name="直線コネクタ 7"/>
          <p:cNvCxnSpPr/>
          <p:nvPr/>
        </p:nvCxnSpPr>
        <p:spPr>
          <a:xfrm>
            <a:off x="468313" y="6021388"/>
            <a:ext cx="82073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5275952" y="4474732"/>
            <a:ext cx="3666679" cy="120032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ｻｲｽﾞ：</a:t>
            </a:r>
            <a:r>
              <a:rPr lang="pl-PL" altLang="ja-JP" sz="1200" dirty="0">
                <a:latin typeface="ＭＳ Ｐ明朝" charset="-128"/>
                <a:ea typeface="ＭＳ Ｐ明朝" charset="-128"/>
              </a:rPr>
              <a:t> 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Ｗ２２０</a:t>
            </a:r>
            <a:r>
              <a:rPr lang="en-US" altLang="ja-JP" sz="1200" dirty="0">
                <a:latin typeface="ＭＳ Ｐ明朝" charset="-128"/>
                <a:ea typeface="ＭＳ Ｐ明朝" charset="-128"/>
              </a:rPr>
              <a:t>×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Ｈ３１０㎜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素材：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　再生率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70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以上半透明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0.2㎜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厚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印刷：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UV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ｵﾌｾｯﾄ印刷　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0/4C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＋白＋ニス</a:t>
            </a:r>
          </a:p>
          <a:p>
            <a:r>
              <a:rPr lang="ja-JP" altLang="en-US" sz="1200">
                <a:latin typeface="HG丸ｺﾞｼｯｸM-PRO" pitchFamily="50" charset="-128"/>
                <a:ea typeface="HG丸ｺﾞｼｯｸM-PRO" pitchFamily="50" charset="-128"/>
              </a:rPr>
              <a:t>梱包：</a:t>
            </a:r>
            <a:r>
              <a:rPr lang="ja-JP" altLang="en-US" sz="120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適量</a:t>
            </a:r>
            <a:r>
              <a:rPr lang="ja-JP" altLang="ja-JP" sz="120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ﾀﾞﾝﾎﾞｰﾙ梱包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製作日数：校了後　約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０日間（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万部）</a:t>
            </a: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生産地：日本　埼玉県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4397718" y="1288625"/>
            <a:ext cx="4962823" cy="107721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商品特徴：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①</a:t>
            </a:r>
            <a:r>
              <a:rPr lang="ja-JP" altLang="en-US" sz="1600" b="1" u="sng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エコマーク認定商品！</a:t>
            </a:r>
            <a:r>
              <a:rPr lang="ja-JP" altLang="en-US" sz="1200" b="1" u="sng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（グリーン購入法にも適合）</a:t>
            </a:r>
            <a:endParaRPr lang="en-US" altLang="ja-JP" sz="1200" b="1" dirty="0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②</a:t>
            </a:r>
            <a:r>
              <a:rPr lang="ja-JP" altLang="en-US" sz="1600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新製法でリサイクル可能な再生材の幅が拡大！</a:t>
            </a:r>
            <a:endParaRPr lang="en-US" altLang="ja-JP" sz="1600" b="1" dirty="0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③</a:t>
            </a:r>
            <a:r>
              <a:rPr lang="ja-JP" altLang="en-US" sz="1600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再生ﾌﾟﾗｽﾁｯｸを</a:t>
            </a:r>
            <a:r>
              <a:rPr lang="en-US" altLang="ja-JP" sz="1600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70</a:t>
            </a:r>
            <a:r>
              <a:rPr lang="ja-JP" altLang="en-US" sz="1600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％活用したクリアファイル</a:t>
            </a:r>
          </a:p>
        </p:txBody>
      </p: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A2ABBE33-CBD2-424C-9B36-C30AF39AF327}"/>
              </a:ext>
            </a:extLst>
          </p:cNvPr>
          <p:cNvGrpSpPr/>
          <p:nvPr/>
        </p:nvGrpSpPr>
        <p:grpSpPr>
          <a:xfrm>
            <a:off x="539552" y="5013176"/>
            <a:ext cx="1152128" cy="846962"/>
            <a:chOff x="539552" y="4759773"/>
            <a:chExt cx="1543050" cy="1196288"/>
          </a:xfrm>
        </p:grpSpPr>
        <p:pic>
          <p:nvPicPr>
            <p:cNvPr id="6" name="図 5" descr="文字の書かれた紙&#10;&#10;中程度の精度で自動的に生成された説明">
              <a:extLst>
                <a:ext uri="{FF2B5EF4-FFF2-40B4-BE49-F238E27FC236}">
                  <a16:creationId xmlns:a16="http://schemas.microsoft.com/office/drawing/2014/main" id="{F648C985-EA4D-4C2F-B5BC-4A74E5610AF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9552" y="4759773"/>
              <a:ext cx="1543050" cy="1171575"/>
            </a:xfrm>
            <a:prstGeom prst="rect">
              <a:avLst/>
            </a:prstGeom>
          </p:spPr>
        </p:pic>
        <p:grpSp>
          <p:nvGrpSpPr>
            <p:cNvPr id="29" name="グループ化 28">
              <a:extLst>
                <a:ext uri="{FF2B5EF4-FFF2-40B4-BE49-F238E27FC236}">
                  <a16:creationId xmlns:a16="http://schemas.microsoft.com/office/drawing/2014/main" id="{CF34F015-28C3-4D3E-8CE2-ECDF3DDE7A36}"/>
                </a:ext>
              </a:extLst>
            </p:cNvPr>
            <p:cNvGrpSpPr/>
            <p:nvPr/>
          </p:nvGrpSpPr>
          <p:grpSpPr>
            <a:xfrm>
              <a:off x="1115616" y="5553236"/>
              <a:ext cx="432033" cy="402825"/>
              <a:chOff x="1115616" y="5553236"/>
              <a:chExt cx="432033" cy="402825"/>
            </a:xfrm>
          </p:grpSpPr>
          <p:cxnSp>
            <p:nvCxnSpPr>
              <p:cNvPr id="17" name="直線コネクタ 16">
                <a:extLst>
                  <a:ext uri="{FF2B5EF4-FFF2-40B4-BE49-F238E27FC236}">
                    <a16:creationId xmlns:a16="http://schemas.microsoft.com/office/drawing/2014/main" id="{4D124347-5B40-4426-92A1-D13BD79F5C0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15616" y="5553236"/>
                <a:ext cx="0" cy="216024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" name="直線コネクタ 19">
                <a:extLst>
                  <a:ext uri="{FF2B5EF4-FFF2-40B4-BE49-F238E27FC236}">
                    <a16:creationId xmlns:a16="http://schemas.microsoft.com/office/drawing/2014/main" id="{E4A64E62-36A8-468C-A177-3E4F8CA6BE9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15616" y="5661248"/>
                <a:ext cx="360040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" name="直線コネクタ 23">
                <a:extLst>
                  <a:ext uri="{FF2B5EF4-FFF2-40B4-BE49-F238E27FC236}">
                    <a16:creationId xmlns:a16="http://schemas.microsoft.com/office/drawing/2014/main" id="{97409DC9-3EE2-4F10-A612-70602F10C40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75656" y="5553236"/>
                <a:ext cx="0" cy="216024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7" name="テキスト ボックス 26">
                <a:extLst>
                  <a:ext uri="{FF2B5EF4-FFF2-40B4-BE49-F238E27FC236}">
                    <a16:creationId xmlns:a16="http://schemas.microsoft.com/office/drawing/2014/main" id="{6C7C6676-82F2-4281-8F74-3A47B14E30C4}"/>
                  </a:ext>
                </a:extLst>
              </p:cNvPr>
              <p:cNvSpPr txBox="1"/>
              <p:nvPr/>
            </p:nvSpPr>
            <p:spPr>
              <a:xfrm>
                <a:off x="1115616" y="5673494"/>
                <a:ext cx="432033" cy="2825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sz="700" dirty="0"/>
                  <a:t>3㎜</a:t>
                </a:r>
                <a:endParaRPr kumimoji="1" lang="ja-JP" altLang="en-US" sz="700" dirty="0"/>
              </a:p>
            </p:txBody>
          </p:sp>
        </p:grpSp>
      </p:grp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DD8FB6F3-F0FA-42CC-BAD2-D02E0FAE566C}"/>
              </a:ext>
            </a:extLst>
          </p:cNvPr>
          <p:cNvSpPr txBox="1"/>
          <p:nvPr/>
        </p:nvSpPr>
        <p:spPr>
          <a:xfrm>
            <a:off x="1725029" y="5319421"/>
            <a:ext cx="28289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/>
              <a:t>3㎜</a:t>
            </a:r>
            <a:r>
              <a:rPr kumimoji="1" lang="ja-JP" altLang="en-US" sz="1400" dirty="0"/>
              <a:t>程度のヤケ・気泡が</a:t>
            </a:r>
            <a:r>
              <a:rPr lang="ja-JP" altLang="en-US" sz="1400" dirty="0"/>
              <a:t>数％の確率で混入いたします。</a:t>
            </a:r>
            <a:endParaRPr kumimoji="1" lang="ja-JP" altLang="en-US" sz="1400" dirty="0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F010166D-2BB7-47CB-8FCE-806FE2A4A9C2}"/>
              </a:ext>
            </a:extLst>
          </p:cNvPr>
          <p:cNvSpPr txBox="1"/>
          <p:nvPr/>
        </p:nvSpPr>
        <p:spPr>
          <a:xfrm>
            <a:off x="222591" y="1520116"/>
            <a:ext cx="4175127" cy="76944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資源の有効活用に取り組んだ</a:t>
            </a:r>
            <a:br>
              <a:rPr kumimoji="1" lang="en-US" altLang="ja-JP" sz="20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kumimoji="1"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エコマーククリアファイル！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7443CDFC-759A-40FD-869A-212A56373D25}"/>
              </a:ext>
            </a:extLst>
          </p:cNvPr>
          <p:cNvSpPr txBox="1"/>
          <p:nvPr/>
        </p:nvSpPr>
        <p:spPr>
          <a:xfrm>
            <a:off x="4841799" y="2682970"/>
            <a:ext cx="3950987" cy="1600438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solidFill>
                  <a:schemeClr val="bg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PP</a:t>
            </a:r>
            <a:r>
              <a:rPr kumimoji="1" lang="ja-JP" altLang="en-US" sz="1400" dirty="0">
                <a:solidFill>
                  <a:schemeClr val="bg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ファクトリーだから出来ること</a:t>
            </a:r>
            <a:endParaRPr kumimoji="1" lang="en-US" altLang="ja-JP" sz="1400" dirty="0">
              <a:solidFill>
                <a:schemeClr val="bg2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200" dirty="0">
              <a:solidFill>
                <a:schemeClr val="bg2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エビデンス（エコマーク認定書）をすぐに御提供可能です</a:t>
            </a:r>
            <a:endParaRPr lang="en-US" altLang="ja-JP" sz="1200" dirty="0">
              <a:solidFill>
                <a:schemeClr val="bg2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大量ロット・短納期にも出来る限り対応いたします</a:t>
            </a:r>
            <a:endParaRPr lang="en-US" altLang="ja-JP" sz="1200" dirty="0">
              <a:solidFill>
                <a:schemeClr val="bg2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en-US" altLang="ja-JP" sz="1200" dirty="0">
                <a:solidFill>
                  <a:schemeClr val="bg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A4</a:t>
            </a:r>
            <a:r>
              <a:rPr kumimoji="1" lang="ja-JP" altLang="en-US" sz="1200" dirty="0">
                <a:solidFill>
                  <a:schemeClr val="bg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サイズだけでなく、マジックファイル、</a:t>
            </a:r>
            <a:r>
              <a:rPr kumimoji="1" lang="en-US" altLang="ja-JP" sz="1200" dirty="0">
                <a:solidFill>
                  <a:schemeClr val="bg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PP</a:t>
            </a:r>
            <a:r>
              <a:rPr kumimoji="1" lang="ja-JP" altLang="en-US" sz="1200" dirty="0">
                <a:solidFill>
                  <a:schemeClr val="bg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バッグ、抗菌マスクケースにも</a:t>
            </a:r>
            <a:r>
              <a:rPr kumimoji="1" lang="en-US" altLang="ja-JP" sz="1200" dirty="0">
                <a:solidFill>
                  <a:schemeClr val="bg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R70</a:t>
            </a:r>
            <a:r>
              <a:rPr kumimoji="1" lang="ja-JP" altLang="en-US" sz="1200" dirty="0">
                <a:solidFill>
                  <a:schemeClr val="bg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シートの使用が可能です。</a:t>
            </a:r>
          </a:p>
        </p:txBody>
      </p:sp>
      <p:pic>
        <p:nvPicPr>
          <p:cNvPr id="5" name="図 4" descr="ロゴ, アイコン&#10;&#10;自動的に生成された説明">
            <a:extLst>
              <a:ext uri="{FF2B5EF4-FFF2-40B4-BE49-F238E27FC236}">
                <a16:creationId xmlns:a16="http://schemas.microsoft.com/office/drawing/2014/main" id="{14636481-E680-4318-AC2D-4DE18C81246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14" y="3761416"/>
            <a:ext cx="1017937" cy="1017937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0BD7EC3-92F8-42C6-A845-E6910CF99E8A}"/>
              </a:ext>
            </a:extLst>
          </p:cNvPr>
          <p:cNvSpPr txBox="1"/>
          <p:nvPr/>
        </p:nvSpPr>
        <p:spPr>
          <a:xfrm>
            <a:off x="222591" y="223234"/>
            <a:ext cx="10887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TS40</a:t>
            </a:r>
            <a:endParaRPr kumimoji="1" lang="ja-JP" altLang="en-US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" name="Text Box 5">
            <a:extLst>
              <a:ext uri="{FF2B5EF4-FFF2-40B4-BE49-F238E27FC236}">
                <a16:creationId xmlns:a16="http://schemas.microsoft.com/office/drawing/2014/main" id="{4B434A39-F8A0-E332-F68B-0858AA629E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3928" y="6111429"/>
            <a:ext cx="4923143" cy="5232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〒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338-0004</a:t>
            </a:r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埼玉県さいたま市中央区本町西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4-16-15</a:t>
            </a:r>
          </a:p>
          <a:p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048-853-5221</a:t>
            </a:r>
          </a:p>
        </p:txBody>
      </p:sp>
      <p:pic>
        <p:nvPicPr>
          <p:cNvPr id="7" name="図 6" descr="暗い, コンピュータ, 座る, ノートパソコン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FE13F497-6242-7D25-0A1F-1EEEFAD3AD4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6201359"/>
            <a:ext cx="2817338" cy="360537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ウェーブ">
  <a:themeElements>
    <a:clrScheme name="ウェーブ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ウェーブ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ェーブ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629</TotalTime>
  <Words>180</Words>
  <Application>Microsoft Office PowerPoint</Application>
  <PresentationFormat>画面に合わせる 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ＭＳ Ｐ明朝</vt:lpstr>
      <vt:lpstr>Arial</vt:lpstr>
      <vt:lpstr>Candara</vt:lpstr>
      <vt:lpstr>Symbol</vt:lpstr>
      <vt:lpstr>ウェーブ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140728統一企画書【PPFACTORY　A4ｸﾘｱﾌｧｲﾙ】</dc:title>
  <dc:creator>古瀬 康弘</dc:creator>
  <cp:lastModifiedBy>宮坂 崇</cp:lastModifiedBy>
  <cp:revision>88</cp:revision>
  <cp:lastPrinted>2021-03-08T06:51:52Z</cp:lastPrinted>
  <dcterms:created xsi:type="dcterms:W3CDTF">2013-04-02T06:14:51Z</dcterms:created>
  <dcterms:modified xsi:type="dcterms:W3CDTF">2025-12-02T05:49:48Z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140728統一企画書【PPFACTORY　A4ｸﾘｱﾌｧｲﾙ】</vt:lpwstr>
  </property>
  <property fmtid="{D5CDD505-2E9C-101B-9397-08002B2CF9AE}" pid="3" name="SlideDescription">
    <vt:lpwstr/>
  </property>
</Properties>
</file>