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64" y="-1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100EF5FD-F296-4DE0-89F7-45A383F07A0C}" type="datetimeFigureOut">
              <a:rPr lang="ja-JP" altLang="en-US"/>
              <a:pPr>
                <a:defRPr/>
              </a:pPr>
              <a:t>2025/12/2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11A912-ABEC-41BB-AB9C-E6B20274F27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ea typeface="+mn-ea"/>
              </a:defRPr>
            </a:lvl1pPr>
          </a:lstStyle>
          <a:p>
            <a:pPr>
              <a:defRPr/>
            </a:pPr>
            <a:fld id="{4F584865-C10C-4380-87C2-35490C73291B}" type="datetimeFigureOut">
              <a:rPr lang="ja-JP" altLang="en-US"/>
              <a:pPr>
                <a:defRPr/>
              </a:pPr>
              <a:t>2025/12/2</a:t>
            </a:fld>
            <a:endParaRPr lang="ja-JP"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defRPr>
            </a:lvl1pPr>
          </a:lstStyle>
          <a:p>
            <a:pPr>
              <a:defRPr/>
            </a:pPr>
            <a:fld id="{2AE05A3E-8C61-4082-B0D3-1480B789F2B2}" type="slidenum">
              <a:rPr lang="ja-JP" altLang="en-US"/>
              <a:pPr>
                <a:defRPr/>
              </a:pPr>
              <a:t>‹#›</a:t>
            </a:fld>
            <a:endParaRPr lang="ja-JP"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kumimoji="1" sz="4400" kern="1200">
          <a:solidFill>
            <a:srgbClr val="FFFFFF"/>
          </a:solidFill>
          <a:latin typeface="+mj-lt"/>
          <a:ea typeface="+mj-ea"/>
          <a:cs typeface="+mj-cs"/>
        </a:defRPr>
      </a:lvl1pPr>
      <a:lvl2pPr algn="ctr" rtl="0" fontAlgn="base">
        <a:spcBef>
          <a:spcPct val="0"/>
        </a:spcBef>
        <a:spcAft>
          <a:spcPct val="0"/>
        </a:spcAft>
        <a:defRPr kumimoji="1" sz="4400">
          <a:solidFill>
            <a:srgbClr val="FFFFFF"/>
          </a:solidFill>
          <a:latin typeface="Candara" pitchFamily="34" charset="0"/>
          <a:ea typeface="HGP明朝E" pitchFamily="18" charset="-128"/>
        </a:defRPr>
      </a:lvl2pPr>
      <a:lvl3pPr algn="ctr" rtl="0" fontAlgn="base">
        <a:spcBef>
          <a:spcPct val="0"/>
        </a:spcBef>
        <a:spcAft>
          <a:spcPct val="0"/>
        </a:spcAft>
        <a:defRPr kumimoji="1" sz="4400">
          <a:solidFill>
            <a:srgbClr val="FFFFFF"/>
          </a:solidFill>
          <a:latin typeface="Candara" pitchFamily="34" charset="0"/>
          <a:ea typeface="HGP明朝E" pitchFamily="18" charset="-128"/>
        </a:defRPr>
      </a:lvl3pPr>
      <a:lvl4pPr algn="ctr" rtl="0" fontAlgn="base">
        <a:spcBef>
          <a:spcPct val="0"/>
        </a:spcBef>
        <a:spcAft>
          <a:spcPct val="0"/>
        </a:spcAft>
        <a:defRPr kumimoji="1" sz="4400">
          <a:solidFill>
            <a:srgbClr val="FFFFFF"/>
          </a:solidFill>
          <a:latin typeface="Candara" pitchFamily="34" charset="0"/>
          <a:ea typeface="HGP明朝E" pitchFamily="18" charset="-128"/>
        </a:defRPr>
      </a:lvl4pPr>
      <a:lvl5pPr algn="ctr" rtl="0" fontAlgn="base">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683568" y="548680"/>
            <a:ext cx="7566495" cy="523220"/>
          </a:xfrm>
          <a:prstGeom prst="rect">
            <a:avLst/>
          </a:prstGeom>
          <a:noFill/>
          <a:ln w="9525">
            <a:noFill/>
            <a:miter lim="800000"/>
            <a:headEnd/>
            <a:tailEnd/>
          </a:ln>
        </p:spPr>
        <p:txBody>
          <a:bodyPr wrap="none">
            <a:spAutoFit/>
          </a:bodyPr>
          <a:lstStyle/>
          <a:p>
            <a:r>
              <a:rPr lang="ja-JP" altLang="en-US" sz="2800" dirty="0">
                <a:latin typeface="HG丸ｺﾞｼｯｸM-PRO" pitchFamily="50" charset="-128"/>
                <a:ea typeface="HG丸ｺﾞｼｯｸM-PRO" pitchFamily="50" charset="-128"/>
              </a:rPr>
              <a:t>［商品名：フルデザイン</a:t>
            </a:r>
            <a:r>
              <a:rPr lang="en-US" altLang="ja-JP" sz="2800" dirty="0">
                <a:latin typeface="HG丸ｺﾞｼｯｸM-PRO" pitchFamily="50" charset="-128"/>
                <a:ea typeface="HG丸ｺﾞｼｯｸM-PRO" pitchFamily="50" charset="-128"/>
              </a:rPr>
              <a:t>A4</a:t>
            </a:r>
            <a:r>
              <a:rPr lang="ja-JP" altLang="en-US" sz="2800" dirty="0">
                <a:latin typeface="HG丸ｺﾞｼｯｸM-PRO" pitchFamily="50" charset="-128"/>
                <a:ea typeface="HG丸ｺﾞｼｯｸM-PRO" pitchFamily="50" charset="-128"/>
              </a:rPr>
              <a:t>クリアファイル］</a:t>
            </a:r>
          </a:p>
        </p:txBody>
      </p:sp>
      <p:cxnSp>
        <p:nvCxnSpPr>
          <p:cNvPr id="8" name="直線コネクタ 7"/>
          <p:cNvCxnSpPr/>
          <p:nvPr/>
        </p:nvCxnSpPr>
        <p:spPr>
          <a:xfrm>
            <a:off x="468313" y="6021388"/>
            <a:ext cx="8207375" cy="0"/>
          </a:xfrm>
          <a:prstGeom prst="line">
            <a:avLst/>
          </a:prstGeom>
        </p:spPr>
        <p:style>
          <a:lnRef idx="1">
            <a:schemeClr val="accent1"/>
          </a:lnRef>
          <a:fillRef idx="0">
            <a:schemeClr val="accent1"/>
          </a:fillRef>
          <a:effectRef idx="0">
            <a:schemeClr val="accent1"/>
          </a:effectRef>
          <a:fontRef idx="minor">
            <a:schemeClr val="tx1"/>
          </a:fontRef>
        </p:style>
      </p:cxnSp>
      <p:sp>
        <p:nvSpPr>
          <p:cNvPr id="14340" name="Text Box 5"/>
          <p:cNvSpPr txBox="1">
            <a:spLocks noChangeArrowheads="1"/>
          </p:cNvSpPr>
          <p:nvPr/>
        </p:nvSpPr>
        <p:spPr bwMode="auto">
          <a:xfrm>
            <a:off x="5364088" y="4365104"/>
            <a:ext cx="3522663" cy="1200329"/>
          </a:xfrm>
          <a:prstGeom prst="rect">
            <a:avLst/>
          </a:prstGeom>
          <a:noFill/>
          <a:ln w="38100">
            <a:noFill/>
            <a:miter lim="800000"/>
            <a:headEnd/>
            <a:tailEnd/>
          </a:ln>
        </p:spPr>
        <p:txBody>
          <a:bodyPr>
            <a:spAutoFit/>
          </a:bodyPr>
          <a:lstStyle/>
          <a:p>
            <a:r>
              <a:rPr lang="ja-JP" altLang="en-US" sz="1200" dirty="0">
                <a:latin typeface="HG丸ｺﾞｼｯｸM-PRO" pitchFamily="50" charset="-128"/>
                <a:ea typeface="HG丸ｺﾞｼｯｸM-PRO" pitchFamily="50" charset="-128"/>
              </a:rPr>
              <a:t>ｻｲｽﾞ：</a:t>
            </a:r>
            <a:r>
              <a:rPr lang="pl-PL" altLang="ja-JP" sz="1200" dirty="0">
                <a:latin typeface="ＭＳ Ｐ明朝" charset="-128"/>
                <a:ea typeface="ＭＳ Ｐ明朝" charset="-128"/>
              </a:rPr>
              <a:t> </a:t>
            </a:r>
            <a:r>
              <a:rPr lang="ja-JP" altLang="en-US" sz="1200" dirty="0">
                <a:latin typeface="ＭＳ Ｐ明朝" charset="-128"/>
                <a:ea typeface="ＭＳ Ｐ明朝" charset="-128"/>
              </a:rPr>
              <a:t>Ｗ２２０</a:t>
            </a:r>
            <a:r>
              <a:rPr lang="en-US" altLang="ja-JP" sz="1200" dirty="0">
                <a:latin typeface="ＭＳ Ｐ明朝" charset="-128"/>
                <a:ea typeface="ＭＳ Ｐ明朝" charset="-128"/>
              </a:rPr>
              <a:t>×</a:t>
            </a:r>
            <a:r>
              <a:rPr lang="ja-JP" altLang="en-US" sz="1200" dirty="0">
                <a:latin typeface="ＭＳ Ｐ明朝" charset="-128"/>
                <a:ea typeface="ＭＳ Ｐ明朝" charset="-128"/>
              </a:rPr>
              <a:t>Ｈ３１０㎜</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素材：</a:t>
            </a:r>
            <a:r>
              <a:rPr lang="en-US" altLang="ja-JP" sz="1200" dirty="0">
                <a:latin typeface="HG丸ｺﾞｼｯｸM-PRO" pitchFamily="50" charset="-128"/>
                <a:ea typeface="HG丸ｺﾞｼｯｸM-PRO" pitchFamily="50" charset="-128"/>
              </a:rPr>
              <a:t>PP</a:t>
            </a:r>
            <a:r>
              <a:rPr lang="ja-JP" altLang="en-US" sz="1200" dirty="0">
                <a:latin typeface="HG丸ｺﾞｼｯｸM-PRO" pitchFamily="50" charset="-128"/>
                <a:ea typeface="HG丸ｺﾞｼｯｸM-PRO" pitchFamily="50" charset="-128"/>
              </a:rPr>
              <a:t>（ﾎﾟﾘﾌﾟﾛﾋﾟﾚﾝ）半透明</a:t>
            </a:r>
            <a:r>
              <a:rPr lang="en-US" altLang="ja-JP" sz="1200" dirty="0">
                <a:latin typeface="HG丸ｺﾞｼｯｸM-PRO" pitchFamily="50" charset="-128"/>
                <a:ea typeface="HG丸ｺﾞｼｯｸM-PRO" pitchFamily="50" charset="-128"/>
              </a:rPr>
              <a:t>0.2㎜</a:t>
            </a:r>
            <a:r>
              <a:rPr lang="ja-JP" altLang="en-US" sz="1200" dirty="0">
                <a:latin typeface="HG丸ｺﾞｼｯｸM-PRO" pitchFamily="50" charset="-128"/>
                <a:ea typeface="HG丸ｺﾞｼｯｸM-PRO" pitchFamily="50" charset="-128"/>
              </a:rPr>
              <a:t>厚</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印刷：</a:t>
            </a:r>
            <a:r>
              <a:rPr lang="en-US" altLang="ja-JP" sz="1200" dirty="0">
                <a:latin typeface="HG丸ｺﾞｼｯｸM-PRO" pitchFamily="50" charset="-128"/>
                <a:ea typeface="HG丸ｺﾞｼｯｸM-PRO" pitchFamily="50" charset="-128"/>
              </a:rPr>
              <a:t>UV</a:t>
            </a:r>
            <a:r>
              <a:rPr lang="ja-JP" altLang="en-US" sz="1200" dirty="0">
                <a:latin typeface="HG丸ｺﾞｼｯｸM-PRO" pitchFamily="50" charset="-128"/>
                <a:ea typeface="HG丸ｺﾞｼｯｸM-PRO" pitchFamily="50" charset="-128"/>
              </a:rPr>
              <a:t>ｵﾌｾｯﾄ印刷　</a:t>
            </a:r>
            <a:r>
              <a:rPr lang="en-US" altLang="ja-JP" sz="1200" dirty="0">
                <a:latin typeface="HG丸ｺﾞｼｯｸM-PRO" pitchFamily="50" charset="-128"/>
                <a:ea typeface="HG丸ｺﾞｼｯｸM-PRO" pitchFamily="50" charset="-128"/>
              </a:rPr>
              <a:t>0C/4C</a:t>
            </a:r>
            <a:r>
              <a:rPr lang="ja-JP" altLang="en-US" sz="1200" dirty="0">
                <a:latin typeface="HG丸ｺﾞｼｯｸM-PRO" pitchFamily="50" charset="-128"/>
                <a:ea typeface="HG丸ｺﾞｼｯｸM-PRO" pitchFamily="50" charset="-128"/>
              </a:rPr>
              <a:t>＋白＋ニス</a:t>
            </a:r>
          </a:p>
          <a:p>
            <a:r>
              <a:rPr lang="ja-JP" altLang="en-US" sz="1200">
                <a:latin typeface="HG丸ｺﾞｼｯｸM-PRO" pitchFamily="50" charset="-128"/>
                <a:ea typeface="HG丸ｺﾞｼｯｸM-PRO" pitchFamily="50" charset="-128"/>
              </a:rPr>
              <a:t>梱包：</a:t>
            </a:r>
            <a:r>
              <a:rPr lang="ja-JP" altLang="en-US" sz="1200">
                <a:solidFill>
                  <a:srgbClr val="000000"/>
                </a:solidFill>
                <a:latin typeface="HG丸ｺﾞｼｯｸM-PRO" panose="020F0600000000000000" pitchFamily="50" charset="-128"/>
                <a:ea typeface="HG丸ｺﾞｼｯｸM-PRO" panose="020F0600000000000000" pitchFamily="50" charset="-128"/>
              </a:rPr>
              <a:t>適量</a:t>
            </a:r>
            <a:r>
              <a:rPr lang="ja-JP" altLang="ja-JP" sz="1200">
                <a:solidFill>
                  <a:srgbClr val="000000"/>
                </a:solidFill>
                <a:latin typeface="HG丸ｺﾞｼｯｸM-PRO" panose="020F0600000000000000" pitchFamily="50" charset="-128"/>
                <a:ea typeface="HG丸ｺﾞｼｯｸM-PRO" panose="020F0600000000000000" pitchFamily="50" charset="-128"/>
              </a:rPr>
              <a:t>ﾀﾞﾝﾎﾞｰﾙ梱包</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製作日数：校了後　約</a:t>
            </a:r>
            <a:r>
              <a:rPr lang="en-US" altLang="ja-JP" sz="1200" dirty="0">
                <a:latin typeface="HG丸ｺﾞｼｯｸM-PRO" pitchFamily="50" charset="-128"/>
                <a:ea typeface="HG丸ｺﾞｼｯｸM-PRO" pitchFamily="50" charset="-128"/>
              </a:rPr>
              <a:t>1</a:t>
            </a:r>
            <a:r>
              <a:rPr lang="ja-JP" altLang="en-US" sz="1200" dirty="0">
                <a:latin typeface="HG丸ｺﾞｼｯｸM-PRO" pitchFamily="50" charset="-128"/>
                <a:ea typeface="HG丸ｺﾞｼｯｸM-PRO" pitchFamily="50" charset="-128"/>
              </a:rPr>
              <a:t>０日間（</a:t>
            </a:r>
            <a:r>
              <a:rPr lang="en-US" altLang="ja-JP" sz="1200" dirty="0">
                <a:latin typeface="HG丸ｺﾞｼｯｸM-PRO" pitchFamily="50" charset="-128"/>
                <a:ea typeface="HG丸ｺﾞｼｯｸM-PRO" pitchFamily="50" charset="-128"/>
              </a:rPr>
              <a:t>1</a:t>
            </a:r>
            <a:r>
              <a:rPr lang="ja-JP" altLang="en-US" sz="1200" dirty="0">
                <a:latin typeface="HG丸ｺﾞｼｯｸM-PRO" pitchFamily="50" charset="-128"/>
                <a:ea typeface="HG丸ｺﾞｼｯｸM-PRO" pitchFamily="50" charset="-128"/>
              </a:rPr>
              <a:t>万部）</a:t>
            </a:r>
          </a:p>
          <a:p>
            <a:r>
              <a:rPr lang="ja-JP" altLang="en-US" sz="1200" dirty="0">
                <a:latin typeface="HG丸ｺﾞｼｯｸM-PRO" pitchFamily="50" charset="-128"/>
                <a:ea typeface="HG丸ｺﾞｼｯｸM-PRO" pitchFamily="50" charset="-128"/>
              </a:rPr>
              <a:t>生産地：日本　埼玉県</a:t>
            </a:r>
            <a:endParaRPr lang="en-US" altLang="ja-JP" sz="1200" dirty="0">
              <a:latin typeface="HG丸ｺﾞｼｯｸM-PRO" pitchFamily="50" charset="-128"/>
              <a:ea typeface="HG丸ｺﾞｼｯｸM-PRO" pitchFamily="50" charset="-128"/>
            </a:endParaRPr>
          </a:p>
        </p:txBody>
      </p:sp>
      <p:sp>
        <p:nvSpPr>
          <p:cNvPr id="15" name="Text Box 5"/>
          <p:cNvSpPr txBox="1">
            <a:spLocks noChangeArrowheads="1"/>
          </p:cNvSpPr>
          <p:nvPr/>
        </p:nvSpPr>
        <p:spPr bwMode="auto">
          <a:xfrm>
            <a:off x="5292080" y="3068960"/>
            <a:ext cx="3522663" cy="1077218"/>
          </a:xfrm>
          <a:prstGeom prst="rect">
            <a:avLst/>
          </a:prstGeom>
          <a:noFill/>
          <a:ln w="38100">
            <a:noFill/>
            <a:miter lim="800000"/>
            <a:headEnd/>
            <a:tailEnd/>
          </a:ln>
        </p:spPr>
        <p:txBody>
          <a:bodyPr>
            <a:spAutoFit/>
          </a:bodyPr>
          <a:lstStyle/>
          <a:p>
            <a:r>
              <a:rPr lang="ja-JP" altLang="en-US" sz="1600" dirty="0">
                <a:latin typeface="HG丸ｺﾞｼｯｸM-PRO" pitchFamily="50" charset="-128"/>
                <a:ea typeface="HG丸ｺﾞｼｯｸM-PRO" pitchFamily="50" charset="-128"/>
              </a:rPr>
              <a:t>この商品のメリット：</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最適な素材作りからの一貫生産で高品質とご安心を提供しております。</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大量ロット・短納期対応可能です。</a:t>
            </a:r>
          </a:p>
        </p:txBody>
      </p:sp>
      <p:sp>
        <p:nvSpPr>
          <p:cNvPr id="18" name="Text Box 5"/>
          <p:cNvSpPr txBox="1">
            <a:spLocks noChangeArrowheads="1"/>
          </p:cNvSpPr>
          <p:nvPr/>
        </p:nvSpPr>
        <p:spPr bwMode="auto">
          <a:xfrm>
            <a:off x="3923928" y="1196752"/>
            <a:ext cx="4962823" cy="1815882"/>
          </a:xfrm>
          <a:prstGeom prst="rect">
            <a:avLst/>
          </a:prstGeom>
          <a:noFill/>
          <a:ln w="38100">
            <a:noFill/>
            <a:miter lim="800000"/>
            <a:headEnd/>
            <a:tailEnd/>
          </a:ln>
        </p:spPr>
        <p:txBody>
          <a:bodyPr wrap="square">
            <a:spAutoFit/>
          </a:bodyPr>
          <a:lstStyle/>
          <a:p>
            <a:r>
              <a:rPr lang="ja-JP" altLang="en-US" sz="1600" dirty="0">
                <a:latin typeface="HG丸ｺﾞｼｯｸM-PRO" pitchFamily="50" charset="-128"/>
                <a:ea typeface="HG丸ｺﾞｼｯｸM-PRO" pitchFamily="50" charset="-128"/>
              </a:rPr>
              <a:t>商品特徴：</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①表１に指かけ無し！裂け止めは表</a:t>
            </a:r>
            <a:r>
              <a:rPr lang="en-US" altLang="ja-JP" sz="1600" dirty="0">
                <a:latin typeface="HG丸ｺﾞｼｯｸM-PRO" pitchFamily="50" charset="-128"/>
                <a:ea typeface="HG丸ｺﾞｼｯｸM-PRO" pitchFamily="50" charset="-128"/>
              </a:rPr>
              <a:t>4</a:t>
            </a:r>
            <a:r>
              <a:rPr lang="ja-JP" altLang="en-US" sz="1600" dirty="0">
                <a:latin typeface="HG丸ｺﾞｼｯｸM-PRO" pitchFamily="50" charset="-128"/>
                <a:ea typeface="HG丸ｺﾞｼｯｸM-PRO" pitchFamily="50" charset="-128"/>
              </a:rPr>
              <a:t>に移動！</a:t>
            </a:r>
          </a:p>
          <a:p>
            <a:r>
              <a:rPr lang="ja-JP" altLang="en-US" sz="1600" dirty="0">
                <a:latin typeface="HG丸ｺﾞｼｯｸM-PRO" pitchFamily="50" charset="-128"/>
                <a:ea typeface="HG丸ｺﾞｼｯｸM-PRO" pitchFamily="50" charset="-128"/>
              </a:rPr>
              <a:t>フレーム付きの絵柄や風景写真など、クリアファイル一面を最大限に使用したい時に指かけと裂け止めによって切れていた部分も</a:t>
            </a:r>
            <a:r>
              <a:rPr lang="ja-JP" altLang="en-US" sz="1600">
                <a:latin typeface="HG丸ｺﾞｼｯｸM-PRO" pitchFamily="50" charset="-128"/>
                <a:ea typeface="HG丸ｺﾞｼｯｸM-PRO" pitchFamily="50" charset="-128"/>
              </a:rPr>
              <a:t>印刷可能</a:t>
            </a:r>
            <a:br>
              <a:rPr lang="en-US" altLang="ja-JP" sz="1600" dirty="0">
                <a:latin typeface="HG丸ｺﾞｼｯｸM-PRO" pitchFamily="50" charset="-128"/>
                <a:ea typeface="HG丸ｺﾞｼｯｸM-PRO" pitchFamily="50" charset="-128"/>
              </a:rPr>
            </a:br>
            <a:r>
              <a:rPr lang="ja-JP" altLang="en-US" sz="1600" dirty="0">
                <a:latin typeface="HG丸ｺﾞｼｯｸM-PRO" pitchFamily="50" charset="-128"/>
                <a:ea typeface="HG丸ｺﾞｼｯｸM-PRO" pitchFamily="50" charset="-128"/>
              </a:rPr>
              <a:t>②型を変えるだけで通常の</a:t>
            </a:r>
            <a:r>
              <a:rPr lang="en-US" altLang="ja-JP" sz="1600" dirty="0">
                <a:latin typeface="HG丸ｺﾞｼｯｸM-PRO" pitchFamily="50" charset="-128"/>
                <a:ea typeface="HG丸ｺﾞｼｯｸM-PRO" pitchFamily="50" charset="-128"/>
              </a:rPr>
              <a:t>A4</a:t>
            </a:r>
            <a:r>
              <a:rPr lang="ja-JP" altLang="en-US" sz="1600" dirty="0">
                <a:latin typeface="HG丸ｺﾞｼｯｸM-PRO" pitchFamily="50" charset="-128"/>
                <a:ea typeface="HG丸ｺﾞｼｯｸM-PRO" pitchFamily="50" charset="-128"/>
              </a:rPr>
              <a:t>クリアファイル単価で制作可能</a:t>
            </a:r>
          </a:p>
        </p:txBody>
      </p:sp>
      <p:sp>
        <p:nvSpPr>
          <p:cNvPr id="4" name="Text Box 5">
            <a:extLst>
              <a:ext uri="{FF2B5EF4-FFF2-40B4-BE49-F238E27FC236}">
                <a16:creationId xmlns:a16="http://schemas.microsoft.com/office/drawing/2014/main" id="{5C0B66CC-3681-3BFE-AC91-38B00CC71B0A}"/>
              </a:ext>
            </a:extLst>
          </p:cNvPr>
          <p:cNvSpPr txBox="1">
            <a:spLocks noChangeArrowheads="1"/>
          </p:cNvSpPr>
          <p:nvPr/>
        </p:nvSpPr>
        <p:spPr bwMode="auto">
          <a:xfrm>
            <a:off x="3923928" y="6111429"/>
            <a:ext cx="4923143" cy="523220"/>
          </a:xfrm>
          <a:prstGeom prst="rect">
            <a:avLst/>
          </a:prstGeom>
          <a:noFill/>
          <a:ln w="38100">
            <a:noFill/>
            <a:miter lim="800000"/>
            <a:headEnd/>
            <a:tailEnd/>
          </a:ln>
        </p:spPr>
        <p:txBody>
          <a:bodyPr wrap="none">
            <a:spAutoFit/>
          </a:bodyPr>
          <a:lstStyle/>
          <a:p>
            <a:r>
              <a:rPr lang="ja-JP" altLang="en-US" sz="1400" dirty="0">
                <a:latin typeface="HG丸ｺﾞｼｯｸM-PRO" pitchFamily="50" charset="-128"/>
                <a:ea typeface="HG丸ｺﾞｼｯｸM-PRO" pitchFamily="50" charset="-128"/>
              </a:rPr>
              <a:t>〒</a:t>
            </a:r>
            <a:r>
              <a:rPr lang="en-US" altLang="ja-JP" sz="1400" dirty="0">
                <a:latin typeface="HG丸ｺﾞｼｯｸM-PRO" pitchFamily="50" charset="-128"/>
                <a:ea typeface="HG丸ｺﾞｼｯｸM-PRO" pitchFamily="50" charset="-128"/>
              </a:rPr>
              <a:t>338-0004</a:t>
            </a:r>
            <a:r>
              <a:rPr lang="ja-JP" altLang="en-US" sz="1400" dirty="0">
                <a:latin typeface="HG丸ｺﾞｼｯｸM-PRO" pitchFamily="50" charset="-128"/>
                <a:ea typeface="HG丸ｺﾞｼｯｸM-PRO" pitchFamily="50" charset="-128"/>
              </a:rPr>
              <a:t>埼玉県さいたま市中央区本町西</a:t>
            </a:r>
            <a:r>
              <a:rPr lang="en-US" altLang="ja-JP" sz="1400" dirty="0">
                <a:latin typeface="HG丸ｺﾞｼｯｸM-PRO" pitchFamily="50" charset="-128"/>
                <a:ea typeface="HG丸ｺﾞｼｯｸM-PRO" pitchFamily="50" charset="-128"/>
              </a:rPr>
              <a:t>4-16-15</a:t>
            </a:r>
          </a:p>
          <a:p>
            <a:r>
              <a:rPr lang="en-US" altLang="ja-JP" sz="1400" dirty="0">
                <a:latin typeface="HG丸ｺﾞｼｯｸM-PRO" pitchFamily="50" charset="-128"/>
                <a:ea typeface="HG丸ｺﾞｼｯｸM-PRO" pitchFamily="50" charset="-128"/>
              </a:rPr>
              <a:t>048-853-5221</a:t>
            </a:r>
          </a:p>
        </p:txBody>
      </p:sp>
      <p:pic>
        <p:nvPicPr>
          <p:cNvPr id="5" name="図 4" descr="暗い, コンピュータ, 座る, ノートパソコン が含まれている画像&#10;&#10;AI 生成コンテンツは誤りを含む可能性があります。">
            <a:extLst>
              <a:ext uri="{FF2B5EF4-FFF2-40B4-BE49-F238E27FC236}">
                <a16:creationId xmlns:a16="http://schemas.microsoft.com/office/drawing/2014/main" id="{314B2820-E9FC-F38D-9155-49D7974B0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201359"/>
            <a:ext cx="2817338" cy="360537"/>
          </a:xfrm>
          <a:prstGeom prst="rect">
            <a:avLst/>
          </a:prstGeom>
        </p:spPr>
      </p:pic>
      <p:pic>
        <p:nvPicPr>
          <p:cNvPr id="6" name="図 5" descr="壁に掛けられた絵&#10;&#10;AI 生成コンテンツは誤りを含む可能性があります。">
            <a:extLst>
              <a:ext uri="{FF2B5EF4-FFF2-40B4-BE49-F238E27FC236}">
                <a16:creationId xmlns:a16="http://schemas.microsoft.com/office/drawing/2014/main" id="{8A6A44F0-4D42-B755-2C55-7F6C732F3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6104"/>
            <a:ext cx="4572000"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401</TotalTime>
  <Words>158</Words>
  <Application>Microsoft Office PowerPoint</Application>
  <PresentationFormat>画面に合わせる (4:3)</PresentationFormat>
  <Paragraphs>15</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ＭＳ Ｐ明朝</vt:lpstr>
      <vt:lpstr>Candara</vt:lpstr>
      <vt:lpstr>Symbol</vt:lpstr>
      <vt:lpstr>ウェーブ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140728統一企画書【PPFACTORY　A4ｸﾘｱﾌｧｲﾙ】</dc:title>
  <dc:creator>古瀬 康弘</dc:creator>
  <cp:lastModifiedBy>宮坂 崇</cp:lastModifiedBy>
  <cp:revision>54</cp:revision>
  <dcterms:created xsi:type="dcterms:W3CDTF">2013-04-02T06:14:51Z</dcterms:created>
  <dcterms:modified xsi:type="dcterms:W3CDTF">2025-12-02T05:57:34Z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140728統一企画書【PPFACTORY　A4ｸﾘｱﾌｧｲﾙ】</vt:lpwstr>
  </property>
  <property fmtid="{D5CDD505-2E9C-101B-9397-08002B2CF9AE}" pid="3" name="SlideDescription">
    <vt:lpwstr/>
  </property>
</Properties>
</file>