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996"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Title 6"/>
          <p:cNvSpPr>
            <a:spLocks noGrp="1"/>
          </p:cNvSpPr>
          <p:nvPr>
            <p:ph type="title"/>
          </p:nvPr>
        </p:nvSpPr>
        <p:spPr/>
        <p:txBody>
          <a:bodyPr/>
          <a:lstStyle/>
          <a:p>
            <a:r>
              <a:rPr lang="ja-JP" altLang="en-US"/>
              <a:t>マスター タイトルの書式設定</a:t>
            </a:r>
            <a:endParaRPr lang="en-US"/>
          </a:p>
        </p:txBody>
      </p:sp>
      <p:sp>
        <p:nvSpPr>
          <p:cNvPr id="4" name="Date Placeholder 3"/>
          <p:cNvSpPr>
            <a:spLocks noGrp="1"/>
          </p:cNvSpPr>
          <p:nvPr>
            <p:ph type="dt" sz="half" idx="10"/>
          </p:nvPr>
        </p:nvSpPr>
        <p:spPr/>
        <p:txBody>
          <a:bodyPr/>
          <a:lstStyle>
            <a:lvl1pPr>
              <a:defRPr/>
            </a:lvl1pPr>
          </a:lstStyle>
          <a:p>
            <a:pPr>
              <a:defRPr/>
            </a:pPr>
            <a:fld id="{100EF5FD-F296-4DE0-89F7-45A383F07A0C}" type="datetimeFigureOut">
              <a:rPr lang="ja-JP" altLang="en-US"/>
              <a:pPr>
                <a:defRPr/>
              </a:pPr>
              <a:t>2025/12/2</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4411A912-ABEC-41BB-AB9C-E6B20274F270}"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 name="Group 15"/>
          <p:cNvGrpSpPr>
            <a:grpSpLocks noChangeAspect="1"/>
          </p:cNvGrpSpPr>
          <p:nvPr/>
        </p:nvGrpSpPr>
        <p:grpSpPr bwMode="auto">
          <a:xfrm>
            <a:off x="211138" y="1679575"/>
            <a:ext cx="8723312" cy="1330325"/>
            <a:chOff x="-3905251" y="4294188"/>
            <a:chExt cx="13027839" cy="1892300"/>
          </a:xfrm>
        </p:grpSpPr>
        <p:sp>
          <p:nvSpPr>
            <p:cNvPr id="17" name="Freeform 14"/>
            <p:cNvSpPr>
              <a:spLocks/>
            </p:cNvSpPr>
            <p:nvPr/>
          </p:nvSpPr>
          <p:spPr bwMode="hidden">
            <a:xfrm>
              <a:off x="4810006" y="4499677"/>
              <a:ext cx="4295986" cy="10161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18" name="Freeform 18"/>
            <p:cNvSpPr>
              <a:spLocks/>
            </p:cNvSpPr>
            <p:nvPr/>
          </p:nvSpPr>
          <p:spPr bwMode="hidden">
            <a:xfrm>
              <a:off x="-308667" y="4319028"/>
              <a:ext cx="8279020" cy="1208091"/>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a:lstStyle/>
            <a:p>
              <a:pPr fontAlgn="auto">
                <a:spcBef>
                  <a:spcPts val="0"/>
                </a:spcBef>
                <a:spcAft>
                  <a:spcPts val="0"/>
                </a:spcAft>
                <a:defRPr/>
              </a:pPr>
              <a:endParaRPr lang="en-US">
                <a:latin typeface="+mn-lt"/>
                <a:ea typeface="+mn-ea"/>
              </a:endParaRPr>
            </a:p>
          </p:txBody>
        </p:sp>
        <p:sp>
          <p:nvSpPr>
            <p:cNvPr id="19" name="Freeform 22"/>
            <p:cNvSpPr>
              <a:spLocks/>
            </p:cNvSpPr>
            <p:nvPr/>
          </p:nvSpPr>
          <p:spPr bwMode="hidden">
            <a:xfrm>
              <a:off x="4286" y="4334834"/>
              <a:ext cx="8165219" cy="1101960"/>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p:nvSpPr>
            <p:cNvPr id="20" name="Freeform 26"/>
            <p:cNvSpPr>
              <a:spLocks/>
            </p:cNvSpPr>
            <p:nvPr/>
          </p:nvSpPr>
          <p:spPr bwMode="hidden">
            <a:xfrm>
              <a:off x="4155651" y="4316769"/>
              <a:ext cx="4940859" cy="925827"/>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fontAlgn="auto">
                <a:spcBef>
                  <a:spcPts val="0"/>
                </a:spcBef>
                <a:spcAft>
                  <a:spcPts val="0"/>
                </a:spcAft>
                <a:defRPr/>
              </a:pPr>
              <a:endParaRPr lang="en-US">
                <a:latin typeface="+mn-lt"/>
                <a:ea typeface="+mn-ea"/>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a:lstStyle/>
            <a:p>
              <a:pPr fontAlgn="auto">
                <a:spcBef>
                  <a:spcPts val="0"/>
                </a:spcBef>
                <a:spcAft>
                  <a:spcPts val="0"/>
                </a:spcAft>
                <a:defRPr/>
              </a:pPr>
              <a:endParaRPr lang="en-US">
                <a:latin typeface="+mn-lt"/>
                <a:ea typeface="+mn-ea"/>
              </a:endParaRPr>
            </a:p>
          </p:txBody>
        </p:sp>
      </p:grpSp>
      <p:sp>
        <p:nvSpPr>
          <p:cNvPr id="1028" name="Title Placeholder 1"/>
          <p:cNvSpPr>
            <a:spLocks noGrp="1"/>
          </p:cNvSpPr>
          <p:nvPr>
            <p:ph type="title"/>
          </p:nvPr>
        </p:nvSpPr>
        <p:spPr bwMode="auto">
          <a:xfrm>
            <a:off x="457200" y="338138"/>
            <a:ext cx="8229600" cy="1252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endParaRPr lang="en-US"/>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fontAlgn="auto">
              <a:spcBef>
                <a:spcPts val="0"/>
              </a:spcBef>
              <a:spcAft>
                <a:spcPts val="0"/>
              </a:spcAft>
              <a:defRPr sz="1000" smtClean="0">
                <a:solidFill>
                  <a:schemeClr val="tx2"/>
                </a:solidFill>
                <a:latin typeface="+mn-lt"/>
                <a:ea typeface="+mn-ea"/>
              </a:defRPr>
            </a:lvl1pPr>
          </a:lstStyle>
          <a:p>
            <a:pPr>
              <a:defRPr/>
            </a:pPr>
            <a:fld id="{4F584865-C10C-4380-87C2-35490C73291B}" type="datetimeFigureOut">
              <a:rPr lang="ja-JP" altLang="en-US"/>
              <a:pPr>
                <a:defRPr/>
              </a:pPr>
              <a:t>2025/12/2</a:t>
            </a:fld>
            <a:endParaRPr lang="ja-JP" altLang="en-US"/>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fontAlgn="auto">
              <a:spcBef>
                <a:spcPts val="0"/>
              </a:spcBef>
              <a:spcAft>
                <a:spcPts val="0"/>
              </a:spcAft>
              <a:defRPr sz="1000">
                <a:solidFill>
                  <a:schemeClr val="tx2"/>
                </a:solidFill>
                <a:latin typeface="+mn-lt"/>
                <a:ea typeface="+mn-ea"/>
              </a:defRPr>
            </a:lvl1pPr>
          </a:lstStyle>
          <a:p>
            <a:pPr>
              <a:defRPr/>
            </a:pPr>
            <a:endParaRPr lang="ja-JP" altLang="en-US"/>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fontAlgn="auto">
              <a:spcBef>
                <a:spcPts val="0"/>
              </a:spcBef>
              <a:spcAft>
                <a:spcPts val="0"/>
              </a:spcAft>
              <a:defRPr sz="1000" smtClean="0">
                <a:solidFill>
                  <a:schemeClr val="tx2"/>
                </a:solidFill>
                <a:latin typeface="+mn-lt"/>
                <a:ea typeface="+mn-ea"/>
              </a:defRPr>
            </a:lvl1pPr>
          </a:lstStyle>
          <a:p>
            <a:pPr>
              <a:defRPr/>
            </a:pPr>
            <a:fld id="{2AE05A3E-8C61-4082-B0D3-1480B789F2B2}" type="slidenum">
              <a:rPr lang="ja-JP" altLang="en-US"/>
              <a:pPr>
                <a:defRPr/>
              </a:pPr>
              <a:t>‹#›</a:t>
            </a:fld>
            <a:endParaRPr lang="ja-JP" altLang="en-US"/>
          </a:p>
        </p:txBody>
      </p:sp>
      <p:sp>
        <p:nvSpPr>
          <p:cNvPr id="1032" name="Text Placeholder 2"/>
          <p:cNvSpPr>
            <a:spLocks noGrp="1"/>
          </p:cNvSpPr>
          <p:nvPr>
            <p:ph type="body" idx="1"/>
          </p:nvPr>
        </p:nvSpPr>
        <p:spPr bwMode="auto">
          <a:xfrm>
            <a:off x="871538" y="2674938"/>
            <a:ext cx="7408862" cy="3451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rtl="0" fontAlgn="base">
        <a:spcBef>
          <a:spcPct val="0"/>
        </a:spcBef>
        <a:spcAft>
          <a:spcPct val="0"/>
        </a:spcAft>
        <a:defRPr kumimoji="1" sz="4400" kern="1200">
          <a:solidFill>
            <a:srgbClr val="FFFFFF"/>
          </a:solidFill>
          <a:latin typeface="+mj-lt"/>
          <a:ea typeface="+mj-ea"/>
          <a:cs typeface="+mj-cs"/>
        </a:defRPr>
      </a:lvl1pPr>
      <a:lvl2pPr algn="ctr" rtl="0" fontAlgn="base">
        <a:spcBef>
          <a:spcPct val="0"/>
        </a:spcBef>
        <a:spcAft>
          <a:spcPct val="0"/>
        </a:spcAft>
        <a:defRPr kumimoji="1" sz="4400">
          <a:solidFill>
            <a:srgbClr val="FFFFFF"/>
          </a:solidFill>
          <a:latin typeface="Candara" pitchFamily="34" charset="0"/>
          <a:ea typeface="HGP明朝E" pitchFamily="18" charset="-128"/>
        </a:defRPr>
      </a:lvl2pPr>
      <a:lvl3pPr algn="ctr" rtl="0" fontAlgn="base">
        <a:spcBef>
          <a:spcPct val="0"/>
        </a:spcBef>
        <a:spcAft>
          <a:spcPct val="0"/>
        </a:spcAft>
        <a:defRPr kumimoji="1" sz="4400">
          <a:solidFill>
            <a:srgbClr val="FFFFFF"/>
          </a:solidFill>
          <a:latin typeface="Candara" pitchFamily="34" charset="0"/>
          <a:ea typeface="HGP明朝E" pitchFamily="18" charset="-128"/>
        </a:defRPr>
      </a:lvl3pPr>
      <a:lvl4pPr algn="ctr" rtl="0" fontAlgn="base">
        <a:spcBef>
          <a:spcPct val="0"/>
        </a:spcBef>
        <a:spcAft>
          <a:spcPct val="0"/>
        </a:spcAft>
        <a:defRPr kumimoji="1" sz="4400">
          <a:solidFill>
            <a:srgbClr val="FFFFFF"/>
          </a:solidFill>
          <a:latin typeface="Candara" pitchFamily="34" charset="0"/>
          <a:ea typeface="HGP明朝E" pitchFamily="18" charset="-128"/>
        </a:defRPr>
      </a:lvl4pPr>
      <a:lvl5pPr algn="ctr" rtl="0" fontAlgn="base">
        <a:spcBef>
          <a:spcPct val="0"/>
        </a:spcBef>
        <a:spcAft>
          <a:spcPct val="0"/>
        </a:spcAft>
        <a:defRPr kumimoji="1" sz="4400">
          <a:solidFill>
            <a:srgbClr val="FFFFFF"/>
          </a:solidFill>
          <a:latin typeface="Candara" pitchFamily="34" charset="0"/>
          <a:ea typeface="HGP明朝E" pitchFamily="18"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3050" indent="-273050" algn="l" rtl="0" fontAlgn="base">
        <a:spcBef>
          <a:spcPct val="20000"/>
        </a:spcBef>
        <a:spcAft>
          <a:spcPct val="0"/>
        </a:spcAft>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3050" algn="l" rtl="0" fontAlgn="base">
        <a:spcBef>
          <a:spcPct val="20000"/>
        </a:spcBef>
        <a:spcAft>
          <a:spcPct val="0"/>
        </a:spcAft>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rtl="0" fontAlgn="base">
        <a:spcBef>
          <a:spcPct val="20000"/>
        </a:spcBef>
        <a:spcAft>
          <a:spcPct val="0"/>
        </a:spcAft>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rtl="0" fontAlgn="base">
        <a:spcBef>
          <a:spcPct val="20000"/>
        </a:spcBef>
        <a:spcAft>
          <a:spcPct val="0"/>
        </a:spcAft>
        <a:buClr>
          <a:schemeClr val="accent1"/>
        </a:buClr>
        <a:buSzPct val="100000"/>
        <a:buFont typeface="Symbol" pitchFamily="18" charset="2"/>
        <a:buChar char=""/>
        <a:defRPr kumimoji="1" kern="1200">
          <a:solidFill>
            <a:schemeClr val="tx2"/>
          </a:solidFill>
          <a:latin typeface="+mn-lt"/>
          <a:ea typeface="+mn-ea"/>
          <a:cs typeface="+mn-cs"/>
        </a:defRPr>
      </a:lvl4pPr>
      <a:lvl5pPr marL="1462088" indent="-228600" algn="l" rtl="0" fontAlgn="base">
        <a:spcBef>
          <a:spcPct val="20000"/>
        </a:spcBef>
        <a:spcAft>
          <a:spcPct val="0"/>
        </a:spcAft>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2"/>
          <p:cNvSpPr txBox="1">
            <a:spLocks noChangeArrowheads="1"/>
          </p:cNvSpPr>
          <p:nvPr/>
        </p:nvSpPr>
        <p:spPr bwMode="auto">
          <a:xfrm>
            <a:off x="179512" y="556813"/>
            <a:ext cx="8590813" cy="523220"/>
          </a:xfrm>
          <a:prstGeom prst="rect">
            <a:avLst/>
          </a:prstGeom>
          <a:noFill/>
          <a:ln w="9525">
            <a:noFill/>
            <a:miter lim="800000"/>
            <a:headEnd/>
            <a:tailEnd/>
          </a:ln>
        </p:spPr>
        <p:txBody>
          <a:bodyPr wrap="none">
            <a:spAutoFit/>
          </a:bodyPr>
          <a:lstStyle/>
          <a:p>
            <a:r>
              <a:rPr lang="ja-JP" altLang="en-US" sz="2800" dirty="0">
                <a:latin typeface="HG丸ｺﾞｼｯｸM-PRO" pitchFamily="50" charset="-128"/>
                <a:ea typeface="HG丸ｺﾞｼｯｸM-PRO" pitchFamily="50" charset="-128"/>
              </a:rPr>
              <a:t>［商品名</a:t>
            </a:r>
            <a:r>
              <a:rPr lang="ja-JP" altLang="en-US" sz="2800">
                <a:latin typeface="HG丸ｺﾞｼｯｸM-PRO" pitchFamily="50" charset="-128"/>
                <a:ea typeface="HG丸ｺﾞｼｯｸM-PRO" pitchFamily="50" charset="-128"/>
              </a:rPr>
              <a:t>：　マジッククファイル付き</a:t>
            </a:r>
            <a:r>
              <a:rPr lang="en-US" altLang="ja-JP" sz="2800">
                <a:latin typeface="HG丸ｺﾞｼｯｸM-PRO" pitchFamily="50" charset="-128"/>
                <a:ea typeface="HG丸ｺﾞｼｯｸM-PRO" pitchFamily="50" charset="-128"/>
              </a:rPr>
              <a:t>PP</a:t>
            </a:r>
            <a:r>
              <a:rPr lang="ja-JP" altLang="en-US" sz="2800" dirty="0">
                <a:latin typeface="HG丸ｺﾞｼｯｸM-PRO" pitchFamily="50" charset="-128"/>
                <a:ea typeface="HG丸ｺﾞｼｯｸM-PRO" pitchFamily="50" charset="-128"/>
              </a:rPr>
              <a:t>バッグ　］</a:t>
            </a:r>
          </a:p>
        </p:txBody>
      </p:sp>
      <p:cxnSp>
        <p:nvCxnSpPr>
          <p:cNvPr id="8" name="直線コネクタ 7"/>
          <p:cNvCxnSpPr/>
          <p:nvPr/>
        </p:nvCxnSpPr>
        <p:spPr>
          <a:xfrm>
            <a:off x="468313" y="6021388"/>
            <a:ext cx="8207375" cy="0"/>
          </a:xfrm>
          <a:prstGeom prst="line">
            <a:avLst/>
          </a:prstGeom>
        </p:spPr>
        <p:style>
          <a:lnRef idx="1">
            <a:schemeClr val="accent1"/>
          </a:lnRef>
          <a:fillRef idx="0">
            <a:schemeClr val="accent1"/>
          </a:fillRef>
          <a:effectRef idx="0">
            <a:schemeClr val="accent1"/>
          </a:effectRef>
          <a:fontRef idx="minor">
            <a:schemeClr val="tx1"/>
          </a:fontRef>
        </p:style>
      </p:cxnSp>
      <p:sp>
        <p:nvSpPr>
          <p:cNvPr id="14340" name="Text Box 5"/>
          <p:cNvSpPr txBox="1">
            <a:spLocks noChangeArrowheads="1"/>
          </p:cNvSpPr>
          <p:nvPr/>
        </p:nvSpPr>
        <p:spPr bwMode="auto">
          <a:xfrm>
            <a:off x="5341137" y="4360615"/>
            <a:ext cx="3765310" cy="1200329"/>
          </a:xfrm>
          <a:prstGeom prst="rect">
            <a:avLst/>
          </a:prstGeom>
          <a:noFill/>
          <a:ln w="38100">
            <a:noFill/>
            <a:miter lim="800000"/>
            <a:headEnd/>
            <a:tailEnd/>
          </a:ln>
        </p:spPr>
        <p:txBody>
          <a:bodyPr wrap="square">
            <a:spAutoFit/>
          </a:bodyPr>
          <a:lstStyle/>
          <a:p>
            <a:r>
              <a:rPr lang="ja-JP" altLang="en-US" sz="1200" dirty="0">
                <a:latin typeface="HG丸ｺﾞｼｯｸM-PRO" pitchFamily="50" charset="-128"/>
                <a:ea typeface="HG丸ｺﾞｼｯｸM-PRO" pitchFamily="50" charset="-128"/>
              </a:rPr>
              <a:t>ｻｲｽﾞ：</a:t>
            </a:r>
            <a:r>
              <a:rPr lang="pl-PL" altLang="ja-JP" sz="1200" dirty="0">
                <a:latin typeface="ＭＳ Ｐ明朝" charset="-128"/>
                <a:ea typeface="ＭＳ Ｐ明朝" charset="-128"/>
              </a:rPr>
              <a:t> </a:t>
            </a:r>
            <a:r>
              <a:rPr lang="ja-JP" altLang="en-US" sz="1200" dirty="0">
                <a:latin typeface="ＭＳ Ｐ明朝" charset="-128"/>
                <a:ea typeface="ＭＳ Ｐ明朝" charset="-128"/>
              </a:rPr>
              <a:t>Ｗ２５０</a:t>
            </a:r>
            <a:r>
              <a:rPr lang="en-US" altLang="ja-JP" sz="1200" dirty="0">
                <a:latin typeface="ＭＳ Ｐ明朝" charset="-128"/>
                <a:ea typeface="ＭＳ Ｐ明朝" charset="-128"/>
              </a:rPr>
              <a:t>×</a:t>
            </a:r>
            <a:r>
              <a:rPr lang="ja-JP" altLang="en-US" sz="1200" dirty="0">
                <a:latin typeface="ＭＳ Ｐ明朝" charset="-128"/>
                <a:ea typeface="ＭＳ Ｐ明朝" charset="-128"/>
              </a:rPr>
              <a:t>Ｈ３７０㎜</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素材：</a:t>
            </a:r>
            <a:r>
              <a:rPr lang="en-US" altLang="ja-JP" sz="1200" dirty="0">
                <a:latin typeface="HG丸ｺﾞｼｯｸM-PRO" pitchFamily="50" charset="-128"/>
                <a:ea typeface="HG丸ｺﾞｼｯｸM-PRO" pitchFamily="50" charset="-128"/>
              </a:rPr>
              <a:t>PP</a:t>
            </a:r>
            <a:r>
              <a:rPr lang="ja-JP" altLang="en-US" sz="1200" dirty="0">
                <a:latin typeface="HG丸ｺﾞｼｯｸM-PRO" pitchFamily="50" charset="-128"/>
                <a:ea typeface="HG丸ｺﾞｼｯｸM-PRO" pitchFamily="50" charset="-128"/>
              </a:rPr>
              <a:t>（ﾎﾟﾘﾌﾟﾛﾋﾟﾚﾝ）半透明</a:t>
            </a:r>
            <a:r>
              <a:rPr lang="en-US" altLang="ja-JP" sz="1200" dirty="0">
                <a:latin typeface="HG丸ｺﾞｼｯｸM-PRO" pitchFamily="50" charset="-128"/>
                <a:ea typeface="HG丸ｺﾞｼｯｸM-PRO" pitchFamily="50" charset="-128"/>
              </a:rPr>
              <a:t>0.2㎜</a:t>
            </a:r>
            <a:r>
              <a:rPr lang="ja-JP" altLang="en-US" sz="1200" dirty="0">
                <a:latin typeface="HG丸ｺﾞｼｯｸM-PRO" pitchFamily="50" charset="-128"/>
                <a:ea typeface="HG丸ｺﾞｼｯｸM-PRO" pitchFamily="50" charset="-128"/>
              </a:rPr>
              <a:t>厚</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印刷：</a:t>
            </a:r>
            <a:r>
              <a:rPr lang="en-US" altLang="ja-JP" sz="1200" dirty="0">
                <a:latin typeface="HG丸ｺﾞｼｯｸM-PRO" pitchFamily="50" charset="-128"/>
                <a:ea typeface="HG丸ｺﾞｼｯｸM-PRO" pitchFamily="50" charset="-128"/>
              </a:rPr>
              <a:t>UV</a:t>
            </a:r>
            <a:r>
              <a:rPr lang="ja-JP" altLang="en-US" sz="1200" dirty="0">
                <a:latin typeface="HG丸ｺﾞｼｯｸM-PRO" pitchFamily="50" charset="-128"/>
                <a:ea typeface="HG丸ｺﾞｼｯｸM-PRO" pitchFamily="50" charset="-128"/>
              </a:rPr>
              <a:t>ｵﾌｾｯﾄ印刷　</a:t>
            </a:r>
            <a:r>
              <a:rPr lang="en-US" altLang="ja-JP" sz="1200" dirty="0">
                <a:latin typeface="HG丸ｺﾞｼｯｸM-PRO" pitchFamily="50" charset="-128"/>
                <a:ea typeface="HG丸ｺﾞｼｯｸM-PRO" pitchFamily="50" charset="-128"/>
              </a:rPr>
              <a:t>0C/</a:t>
            </a:r>
            <a:r>
              <a:rPr lang="ja-JP" altLang="en-US" sz="1200" dirty="0">
                <a:latin typeface="HG丸ｺﾞｼｯｸM-PRO" pitchFamily="50" charset="-128"/>
                <a:ea typeface="HG丸ｺﾞｼｯｸM-PRO" pitchFamily="50" charset="-128"/>
              </a:rPr>
              <a:t>白白＋</a:t>
            </a:r>
            <a:r>
              <a:rPr lang="en-US" altLang="ja-JP" sz="1200" dirty="0">
                <a:latin typeface="HG丸ｺﾞｼｯｸM-PRO" pitchFamily="50" charset="-128"/>
                <a:ea typeface="HG丸ｺﾞｼｯｸM-PRO" pitchFamily="50" charset="-128"/>
              </a:rPr>
              <a:t>4C</a:t>
            </a:r>
            <a:r>
              <a:rPr lang="ja-JP" altLang="en-US" sz="1200" dirty="0">
                <a:latin typeface="HG丸ｺﾞｼｯｸM-PRO" pitchFamily="50" charset="-128"/>
                <a:ea typeface="HG丸ｺﾞｼｯｸM-PRO" pitchFamily="50" charset="-128"/>
              </a:rPr>
              <a:t>＋白白＋ニス</a:t>
            </a:r>
          </a:p>
          <a:p>
            <a:r>
              <a:rPr lang="ja-JP" altLang="en-US" sz="1200" dirty="0">
                <a:latin typeface="HG丸ｺﾞｼｯｸM-PRO" pitchFamily="50" charset="-128"/>
                <a:ea typeface="HG丸ｺﾞｼｯｸM-PRO" pitchFamily="50" charset="-128"/>
              </a:rPr>
              <a:t>梱包：適量ﾀﾞﾝﾎﾞｰﾙ梱包</a:t>
            </a:r>
            <a:endParaRPr lang="en-US" altLang="ja-JP" sz="1200">
              <a:latin typeface="HG丸ｺﾞｼｯｸM-PRO" pitchFamily="50" charset="-128"/>
              <a:ea typeface="HG丸ｺﾞｼｯｸM-PRO" pitchFamily="50" charset="-128"/>
            </a:endParaRPr>
          </a:p>
          <a:p>
            <a:r>
              <a:rPr lang="ja-JP" altLang="en-US" sz="1200">
                <a:latin typeface="HG丸ｺﾞｼｯｸM-PRO" pitchFamily="50" charset="-128"/>
                <a:ea typeface="HG丸ｺﾞｼｯｸM-PRO" pitchFamily="50" charset="-128"/>
              </a:rPr>
              <a:t>製作</a:t>
            </a:r>
            <a:r>
              <a:rPr lang="ja-JP" altLang="en-US" sz="1200" dirty="0">
                <a:latin typeface="HG丸ｺﾞｼｯｸM-PRO" pitchFamily="50" charset="-128"/>
                <a:ea typeface="HG丸ｺﾞｼｯｸM-PRO" pitchFamily="50" charset="-128"/>
              </a:rPr>
              <a:t>日数：校了後　約</a:t>
            </a:r>
            <a:r>
              <a:rPr lang="en-US" altLang="ja-JP" sz="1200" dirty="0">
                <a:latin typeface="HG丸ｺﾞｼｯｸM-PRO" pitchFamily="50" charset="-128"/>
                <a:ea typeface="HG丸ｺﾞｼｯｸM-PRO" pitchFamily="50" charset="-128"/>
              </a:rPr>
              <a:t>1</a:t>
            </a:r>
            <a:r>
              <a:rPr lang="ja-JP" altLang="en-US" sz="1200" dirty="0">
                <a:latin typeface="HG丸ｺﾞｼｯｸM-PRO" pitchFamily="50" charset="-128"/>
                <a:ea typeface="HG丸ｺﾞｼｯｸM-PRO" pitchFamily="50" charset="-128"/>
              </a:rPr>
              <a:t>０日間（</a:t>
            </a:r>
            <a:r>
              <a:rPr lang="en-US" altLang="ja-JP" sz="1200" dirty="0">
                <a:latin typeface="HG丸ｺﾞｼｯｸM-PRO" pitchFamily="50" charset="-128"/>
                <a:ea typeface="HG丸ｺﾞｼｯｸM-PRO" pitchFamily="50" charset="-128"/>
              </a:rPr>
              <a:t>1</a:t>
            </a:r>
            <a:r>
              <a:rPr lang="ja-JP" altLang="en-US" sz="1200" dirty="0">
                <a:latin typeface="HG丸ｺﾞｼｯｸM-PRO" pitchFamily="50" charset="-128"/>
                <a:ea typeface="HG丸ｺﾞｼｯｸM-PRO" pitchFamily="50" charset="-128"/>
              </a:rPr>
              <a:t>万部）</a:t>
            </a:r>
          </a:p>
          <a:p>
            <a:r>
              <a:rPr lang="ja-JP" altLang="en-US" sz="1200" dirty="0">
                <a:latin typeface="HG丸ｺﾞｼｯｸM-PRO" pitchFamily="50" charset="-128"/>
                <a:ea typeface="HG丸ｺﾞｼｯｸM-PRO" pitchFamily="50" charset="-128"/>
              </a:rPr>
              <a:t>生産地：日本　埼玉県</a:t>
            </a:r>
            <a:endParaRPr lang="en-US" altLang="ja-JP" sz="1200" dirty="0">
              <a:latin typeface="HG丸ｺﾞｼｯｸM-PRO" pitchFamily="50" charset="-128"/>
              <a:ea typeface="HG丸ｺﾞｼｯｸM-PRO" pitchFamily="50" charset="-128"/>
            </a:endParaRPr>
          </a:p>
        </p:txBody>
      </p:sp>
      <p:sp>
        <p:nvSpPr>
          <p:cNvPr id="15" name="Text Box 5"/>
          <p:cNvSpPr txBox="1">
            <a:spLocks noChangeArrowheads="1"/>
          </p:cNvSpPr>
          <p:nvPr/>
        </p:nvSpPr>
        <p:spPr bwMode="auto">
          <a:xfrm>
            <a:off x="5341137" y="2753085"/>
            <a:ext cx="3522663" cy="1569660"/>
          </a:xfrm>
          <a:prstGeom prst="rect">
            <a:avLst/>
          </a:prstGeom>
          <a:noFill/>
          <a:ln w="38100">
            <a:noFill/>
            <a:miter lim="800000"/>
            <a:headEnd/>
            <a:tailEnd/>
          </a:ln>
        </p:spPr>
        <p:txBody>
          <a:bodyPr>
            <a:spAutoFit/>
          </a:bodyPr>
          <a:lstStyle/>
          <a:p>
            <a:r>
              <a:rPr lang="ja-JP" altLang="en-US" sz="1600">
                <a:latin typeface="HG丸ｺﾞｼｯｸM-PRO" pitchFamily="50" charset="-128"/>
                <a:ea typeface="HG丸ｺﾞｼｯｸM-PRO" pitchFamily="50" charset="-128"/>
              </a:rPr>
              <a:t>この商品のメリット</a:t>
            </a:r>
            <a:r>
              <a:rPr lang="ja-JP" altLang="en-US" sz="1600" dirty="0">
                <a:latin typeface="HG丸ｺﾞｼｯｸM-PRO" pitchFamily="50" charset="-128"/>
                <a:ea typeface="HG丸ｺﾞｼｯｸM-PRO" pitchFamily="50" charset="-128"/>
              </a:rPr>
              <a:t>：</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業界最多色１１</a:t>
            </a:r>
            <a:r>
              <a:rPr lang="en-US" altLang="ja-JP" sz="1600" dirty="0">
                <a:latin typeface="HG丸ｺﾞｼｯｸM-PRO" pitchFamily="50" charset="-128"/>
                <a:ea typeface="HG丸ｺﾞｼｯｸM-PRO" pitchFamily="50" charset="-128"/>
              </a:rPr>
              <a:t>C</a:t>
            </a:r>
            <a:r>
              <a:rPr lang="ja-JP" altLang="en-US" sz="1600" dirty="0">
                <a:latin typeface="HG丸ｺﾞｼｯｸM-PRO" pitchFamily="50" charset="-128"/>
                <a:ea typeface="HG丸ｺﾞｼｯｸM-PRO" pitchFamily="50" charset="-128"/>
              </a:rPr>
              <a:t>印刷による表現力</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専用の機械で全自動生産が可能。</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短納期・大量ロットに対応。</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簡単に切り離せるジッパー式</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（実用新案登録済）</a:t>
            </a:r>
          </a:p>
        </p:txBody>
      </p:sp>
      <p:sp>
        <p:nvSpPr>
          <p:cNvPr id="18" name="Text Box 5"/>
          <p:cNvSpPr txBox="1">
            <a:spLocks noChangeArrowheads="1"/>
          </p:cNvSpPr>
          <p:nvPr/>
        </p:nvSpPr>
        <p:spPr bwMode="auto">
          <a:xfrm>
            <a:off x="3923928" y="1196752"/>
            <a:ext cx="4962823" cy="1323439"/>
          </a:xfrm>
          <a:prstGeom prst="rect">
            <a:avLst/>
          </a:prstGeom>
          <a:noFill/>
          <a:ln w="38100">
            <a:noFill/>
            <a:miter lim="800000"/>
            <a:headEnd/>
            <a:tailEnd/>
          </a:ln>
        </p:spPr>
        <p:txBody>
          <a:bodyPr wrap="square">
            <a:spAutoFit/>
          </a:bodyPr>
          <a:lstStyle/>
          <a:p>
            <a:r>
              <a:rPr lang="ja-JP" altLang="en-US" sz="1600" dirty="0">
                <a:latin typeface="HG丸ｺﾞｼｯｸM-PRO" pitchFamily="50" charset="-128"/>
                <a:ea typeface="HG丸ｺﾞｼｯｸM-PRO" pitchFamily="50" charset="-128"/>
              </a:rPr>
              <a:t>商品特徴：</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①</a:t>
            </a:r>
            <a:r>
              <a:rPr lang="ja-JP" altLang="en-US" sz="1600" dirty="0">
                <a:solidFill>
                  <a:srgbClr val="FF0000"/>
                </a:solidFill>
                <a:latin typeface="HG丸ｺﾞｼｯｸM-PRO" pitchFamily="50" charset="-128"/>
                <a:ea typeface="HG丸ｺﾞｼｯｸM-PRO" pitchFamily="50" charset="-128"/>
              </a:rPr>
              <a:t>書類が入ると色や柄が変化</a:t>
            </a:r>
            <a:r>
              <a:rPr lang="ja-JP" altLang="en-US" sz="1600" dirty="0">
                <a:latin typeface="HG丸ｺﾞｼｯｸM-PRO" pitchFamily="50" charset="-128"/>
                <a:ea typeface="HG丸ｺﾞｼｯｸM-PRO" pitchFamily="50" charset="-128"/>
              </a:rPr>
              <a:t>するおどろき</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②</a:t>
            </a:r>
            <a:r>
              <a:rPr lang="ja-JP" altLang="en-US" sz="1600" dirty="0">
                <a:solidFill>
                  <a:srgbClr val="FF0000"/>
                </a:solidFill>
                <a:latin typeface="HG丸ｺﾞｼｯｸM-PRO" pitchFamily="50" charset="-128"/>
                <a:ea typeface="HG丸ｺﾞｼｯｸM-PRO" pitchFamily="50" charset="-128"/>
              </a:rPr>
              <a:t>手提げ部を切り離して通常のクリアファイルとして使用することが出来るバッグ</a:t>
            </a:r>
            <a:endParaRPr lang="en-US" altLang="ja-JP" sz="1600" dirty="0">
              <a:latin typeface="HG丸ｺﾞｼｯｸM-PRO" pitchFamily="50" charset="-128"/>
              <a:ea typeface="HG丸ｺﾞｼｯｸM-PRO" pitchFamily="50" charset="-128"/>
            </a:endParaRPr>
          </a:p>
          <a:p>
            <a:r>
              <a:rPr lang="ja-JP" altLang="en-US" sz="1600" dirty="0">
                <a:latin typeface="HG丸ｺﾞｼｯｸM-PRO" pitchFamily="50" charset="-128"/>
                <a:ea typeface="HG丸ｺﾞｼｯｸM-PRO" pitchFamily="50" charset="-128"/>
              </a:rPr>
              <a:t>③リユース使用で環境配慮。企業イメージ</a:t>
            </a:r>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313" y="3402087"/>
            <a:ext cx="4674096" cy="2337048"/>
          </a:xfrm>
          <a:prstGeom prst="rect">
            <a:avLst/>
          </a:prstGeom>
        </p:spPr>
      </p:pic>
      <p:pic>
        <p:nvPicPr>
          <p:cNvPr id="12" name="Picture 2" descr="C:\Users\a.ohmori.TNK\Google ドライブ\画像関連\WEB商品画像\140822_商品写真\output\miniIMG_6405.jpg"/>
          <p:cNvPicPr>
            <a:picLocks noChangeAspect="1" noChangeArrowheads="1"/>
          </p:cNvPicPr>
          <p:nvPr/>
        </p:nvPicPr>
        <p:blipFill>
          <a:blip r:embed="rId3" cstate="print"/>
          <a:srcRect/>
          <a:stretch>
            <a:fillRect/>
          </a:stretch>
        </p:blipFill>
        <p:spPr bwMode="auto">
          <a:xfrm>
            <a:off x="157134" y="2470370"/>
            <a:ext cx="1478779" cy="981539"/>
          </a:xfrm>
          <a:prstGeom prst="rect">
            <a:avLst/>
          </a:prstGeom>
          <a:noFill/>
        </p:spPr>
      </p:pic>
      <p:pic>
        <p:nvPicPr>
          <p:cNvPr id="13" name="Picture 3" descr="C:\Users\a.ohmori.TNK\Google ドライブ\画像関連\WEB商品画像\140822_商品写真\output\miniIMG_6403.jpg"/>
          <p:cNvPicPr>
            <a:picLocks noChangeAspect="1" noChangeArrowheads="1"/>
          </p:cNvPicPr>
          <p:nvPr/>
        </p:nvPicPr>
        <p:blipFill>
          <a:blip r:embed="rId4" cstate="print"/>
          <a:srcRect/>
          <a:stretch>
            <a:fillRect/>
          </a:stretch>
        </p:blipFill>
        <p:spPr bwMode="auto">
          <a:xfrm>
            <a:off x="1985149" y="2476518"/>
            <a:ext cx="1413616" cy="938287"/>
          </a:xfrm>
          <a:prstGeom prst="rect">
            <a:avLst/>
          </a:prstGeom>
          <a:noFill/>
        </p:spPr>
      </p:pic>
      <p:pic>
        <p:nvPicPr>
          <p:cNvPr id="14" name="Picture 4" descr="C:\Users\a.ohmori.TNK\Google ドライブ\画像関連\WEB商品画像\140822_商品写真\output\miniIMG_6402.jpg"/>
          <p:cNvPicPr>
            <a:picLocks noChangeAspect="1" noChangeArrowheads="1"/>
          </p:cNvPicPr>
          <p:nvPr/>
        </p:nvPicPr>
        <p:blipFill>
          <a:blip r:embed="rId5" cstate="print"/>
          <a:srcRect/>
          <a:stretch>
            <a:fillRect/>
          </a:stretch>
        </p:blipFill>
        <p:spPr bwMode="auto">
          <a:xfrm>
            <a:off x="3767114" y="2489236"/>
            <a:ext cx="1375295" cy="912851"/>
          </a:xfrm>
          <a:prstGeom prst="rect">
            <a:avLst/>
          </a:prstGeom>
          <a:noFill/>
        </p:spPr>
      </p:pic>
      <p:sp>
        <p:nvSpPr>
          <p:cNvPr id="19" name="下矢印 18"/>
          <p:cNvSpPr/>
          <p:nvPr/>
        </p:nvSpPr>
        <p:spPr>
          <a:xfrm rot="16200000">
            <a:off x="1565511" y="2827181"/>
            <a:ext cx="442444" cy="2235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下矢印 19"/>
          <p:cNvSpPr/>
          <p:nvPr/>
        </p:nvSpPr>
        <p:spPr>
          <a:xfrm rot="16200000">
            <a:off x="3350885" y="2842881"/>
            <a:ext cx="442444" cy="2235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ext Box 5">
            <a:extLst>
              <a:ext uri="{FF2B5EF4-FFF2-40B4-BE49-F238E27FC236}">
                <a16:creationId xmlns:a16="http://schemas.microsoft.com/office/drawing/2014/main" id="{0D2FB2D5-6D95-9096-7D3C-3291D372637D}"/>
              </a:ext>
            </a:extLst>
          </p:cNvPr>
          <p:cNvSpPr txBox="1">
            <a:spLocks noChangeArrowheads="1"/>
          </p:cNvSpPr>
          <p:nvPr/>
        </p:nvSpPr>
        <p:spPr bwMode="auto">
          <a:xfrm>
            <a:off x="3923928" y="6111429"/>
            <a:ext cx="4923143" cy="523220"/>
          </a:xfrm>
          <a:prstGeom prst="rect">
            <a:avLst/>
          </a:prstGeom>
          <a:noFill/>
          <a:ln w="38100">
            <a:noFill/>
            <a:miter lim="800000"/>
            <a:headEnd/>
            <a:tailEnd/>
          </a:ln>
        </p:spPr>
        <p:txBody>
          <a:bodyPr wrap="none">
            <a:spAutoFit/>
          </a:bodyPr>
          <a:lstStyle/>
          <a:p>
            <a:r>
              <a:rPr lang="ja-JP" altLang="en-US" sz="1400" dirty="0">
                <a:latin typeface="HG丸ｺﾞｼｯｸM-PRO" pitchFamily="50" charset="-128"/>
                <a:ea typeface="HG丸ｺﾞｼｯｸM-PRO" pitchFamily="50" charset="-128"/>
              </a:rPr>
              <a:t>〒</a:t>
            </a:r>
            <a:r>
              <a:rPr lang="en-US" altLang="ja-JP" sz="1400" dirty="0">
                <a:latin typeface="HG丸ｺﾞｼｯｸM-PRO" pitchFamily="50" charset="-128"/>
                <a:ea typeface="HG丸ｺﾞｼｯｸM-PRO" pitchFamily="50" charset="-128"/>
              </a:rPr>
              <a:t>338-0004</a:t>
            </a:r>
            <a:r>
              <a:rPr lang="ja-JP" altLang="en-US" sz="1400" dirty="0">
                <a:latin typeface="HG丸ｺﾞｼｯｸM-PRO" pitchFamily="50" charset="-128"/>
                <a:ea typeface="HG丸ｺﾞｼｯｸM-PRO" pitchFamily="50" charset="-128"/>
              </a:rPr>
              <a:t>埼玉県さいたま市中央区本町西</a:t>
            </a:r>
            <a:r>
              <a:rPr lang="en-US" altLang="ja-JP" sz="1400" dirty="0">
                <a:latin typeface="HG丸ｺﾞｼｯｸM-PRO" pitchFamily="50" charset="-128"/>
                <a:ea typeface="HG丸ｺﾞｼｯｸM-PRO" pitchFamily="50" charset="-128"/>
              </a:rPr>
              <a:t>4-16-15</a:t>
            </a:r>
          </a:p>
          <a:p>
            <a:r>
              <a:rPr lang="en-US" altLang="ja-JP" sz="1400" dirty="0">
                <a:latin typeface="HG丸ｺﾞｼｯｸM-PRO" pitchFamily="50" charset="-128"/>
                <a:ea typeface="HG丸ｺﾞｼｯｸM-PRO" pitchFamily="50" charset="-128"/>
              </a:rPr>
              <a:t>048-853-5221</a:t>
            </a:r>
          </a:p>
        </p:txBody>
      </p:sp>
      <p:pic>
        <p:nvPicPr>
          <p:cNvPr id="3" name="図 2" descr="暗い, コンピュータ, 座る, ノートパソコン が含まれている画像&#10;&#10;AI 生成コンテンツは誤りを含む可能性があります。">
            <a:extLst>
              <a:ext uri="{FF2B5EF4-FFF2-40B4-BE49-F238E27FC236}">
                <a16:creationId xmlns:a16="http://schemas.microsoft.com/office/drawing/2014/main" id="{DF764494-C9A6-9B6F-0234-26426730A39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11560" y="6201359"/>
            <a:ext cx="2817338" cy="360537"/>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443</TotalTime>
  <Words>147</Words>
  <Application>Microsoft Office PowerPoint</Application>
  <PresentationFormat>画面に合わせる (4:3)</PresentationFormat>
  <Paragraphs>19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ＭＳ Ｐ明朝</vt:lpstr>
      <vt:lpstr>Candara</vt:lpstr>
      <vt:lpstr>Symbol</vt:lpstr>
      <vt:lpstr>ウェーブ</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140728統一企画書【PPFACTORY　A4ｸﾘｱﾌｧｲﾙ】</dc:title>
  <dc:creator>古瀬 康弘</dc:creator>
  <cp:lastModifiedBy>宮坂 崇</cp:lastModifiedBy>
  <cp:revision>62</cp:revision>
  <dcterms:created xsi:type="dcterms:W3CDTF">2013-04-02T06:14:51Z</dcterms:created>
  <dcterms:modified xsi:type="dcterms:W3CDTF">2025-12-02T06:57:32Z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140728統一企画書【PPFACTORY　A4ｸﾘｱﾌｧｲﾙ】</vt:lpwstr>
  </property>
  <property fmtid="{D5CDD505-2E9C-101B-9397-08002B2CF9AE}" pid="3" name="SlideDescription">
    <vt:lpwstr/>
  </property>
</Properties>
</file>