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99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Title 6"/>
          <p:cNvSpPr>
            <a:spLocks noGrp="1"/>
          </p:cNvSpPr>
          <p:nvPr>
            <p:ph type="title"/>
          </p:nvPr>
        </p:nvSpPr>
        <p:spPr/>
        <p:txBody>
          <a:bodyPr/>
          <a:lstStyle/>
          <a:p>
            <a:r>
              <a:rPr lang="ja-JP" altLang="en-US"/>
              <a:t>マスター タイトルの書式設定</a:t>
            </a:r>
            <a:endParaRPr lang="en-US"/>
          </a:p>
        </p:txBody>
      </p:sp>
      <p:sp>
        <p:nvSpPr>
          <p:cNvPr id="4" name="Date Placeholder 3"/>
          <p:cNvSpPr>
            <a:spLocks noGrp="1"/>
          </p:cNvSpPr>
          <p:nvPr>
            <p:ph type="dt" sz="half" idx="10"/>
          </p:nvPr>
        </p:nvSpPr>
        <p:spPr/>
        <p:txBody>
          <a:bodyPr/>
          <a:lstStyle>
            <a:lvl1pPr>
              <a:defRPr/>
            </a:lvl1pPr>
          </a:lstStyle>
          <a:p>
            <a:pPr>
              <a:defRPr/>
            </a:pPr>
            <a:fld id="{100EF5FD-F296-4DE0-89F7-45A383F07A0C}" type="datetimeFigureOut">
              <a:rPr lang="ja-JP" altLang="en-US"/>
              <a:pPr>
                <a:defRPr/>
              </a:pPr>
              <a:t>2025/12/2</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4411A912-ABEC-41BB-AB9C-E6B20274F270}"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5"/>
          <p:cNvGrpSpPr>
            <a:grpSpLocks noChangeAspect="1"/>
          </p:cNvGrpSpPr>
          <p:nvPr/>
        </p:nvGrpSpPr>
        <p:grpSpPr bwMode="auto">
          <a:xfrm>
            <a:off x="211138" y="1679575"/>
            <a:ext cx="8723312" cy="1330325"/>
            <a:chOff x="-3905251" y="4294188"/>
            <a:chExt cx="13027839" cy="1892300"/>
          </a:xfrm>
        </p:grpSpPr>
        <p:sp>
          <p:nvSpPr>
            <p:cNvPr id="17"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8"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9"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20"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ea typeface="+mn-ea"/>
              </a:defRPr>
            </a:lvl1pPr>
          </a:lstStyle>
          <a:p>
            <a:pPr>
              <a:defRPr/>
            </a:pPr>
            <a:fld id="{4F584865-C10C-4380-87C2-35490C73291B}" type="datetimeFigureOut">
              <a:rPr lang="ja-JP" altLang="en-US"/>
              <a:pPr>
                <a:defRPr/>
              </a:pPr>
              <a:t>2025/12/2</a:t>
            </a:fld>
            <a:endParaRPr lang="ja-JP" alt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ea typeface="+mn-ea"/>
              </a:defRPr>
            </a:lvl1pPr>
          </a:lstStyle>
          <a:p>
            <a:pPr>
              <a:defRPr/>
            </a:pPr>
            <a:fld id="{2AE05A3E-8C61-4082-B0D3-1480B789F2B2}" type="slidenum">
              <a:rPr lang="ja-JP" altLang="en-US"/>
              <a:pPr>
                <a:defRPr/>
              </a:pPr>
              <a:t>‹#›</a:t>
            </a:fld>
            <a:endParaRPr lang="ja-JP" altLang="en-US"/>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fontAlgn="base">
        <a:spcBef>
          <a:spcPct val="0"/>
        </a:spcBef>
        <a:spcAft>
          <a:spcPct val="0"/>
        </a:spcAft>
        <a:defRPr kumimoji="1" sz="4400" kern="1200">
          <a:solidFill>
            <a:srgbClr val="FFFFFF"/>
          </a:solidFill>
          <a:latin typeface="+mj-lt"/>
          <a:ea typeface="+mj-ea"/>
          <a:cs typeface="+mj-cs"/>
        </a:defRPr>
      </a:lvl1pPr>
      <a:lvl2pPr algn="ctr" rtl="0" fontAlgn="base">
        <a:spcBef>
          <a:spcPct val="0"/>
        </a:spcBef>
        <a:spcAft>
          <a:spcPct val="0"/>
        </a:spcAft>
        <a:defRPr kumimoji="1" sz="4400">
          <a:solidFill>
            <a:srgbClr val="FFFFFF"/>
          </a:solidFill>
          <a:latin typeface="Candara" pitchFamily="34" charset="0"/>
          <a:ea typeface="HGP明朝E" pitchFamily="18" charset="-128"/>
        </a:defRPr>
      </a:lvl2pPr>
      <a:lvl3pPr algn="ctr" rtl="0" fontAlgn="base">
        <a:spcBef>
          <a:spcPct val="0"/>
        </a:spcBef>
        <a:spcAft>
          <a:spcPct val="0"/>
        </a:spcAft>
        <a:defRPr kumimoji="1" sz="4400">
          <a:solidFill>
            <a:srgbClr val="FFFFFF"/>
          </a:solidFill>
          <a:latin typeface="Candara" pitchFamily="34" charset="0"/>
          <a:ea typeface="HGP明朝E" pitchFamily="18" charset="-128"/>
        </a:defRPr>
      </a:lvl3pPr>
      <a:lvl4pPr algn="ctr" rtl="0" fontAlgn="base">
        <a:spcBef>
          <a:spcPct val="0"/>
        </a:spcBef>
        <a:spcAft>
          <a:spcPct val="0"/>
        </a:spcAft>
        <a:defRPr kumimoji="1" sz="4400">
          <a:solidFill>
            <a:srgbClr val="FFFFFF"/>
          </a:solidFill>
          <a:latin typeface="Candara" pitchFamily="34" charset="0"/>
          <a:ea typeface="HGP明朝E" pitchFamily="18" charset="-128"/>
        </a:defRPr>
      </a:lvl4pPr>
      <a:lvl5pPr algn="ctr" rtl="0" fontAlgn="base">
        <a:spcBef>
          <a:spcPct val="0"/>
        </a:spcBef>
        <a:spcAft>
          <a:spcPct val="0"/>
        </a:spcAft>
        <a:defRPr kumimoji="1" sz="4400">
          <a:solidFill>
            <a:srgbClr val="FFFFFF"/>
          </a:solidFill>
          <a:latin typeface="Candara" pitchFamily="34" charset="0"/>
          <a:ea typeface="HGP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umimoji="1"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nksv003\TNKSV007共有\6個人フォルダ\お大森誠\140822_商品写真\IMG_6425.jpg"/>
          <p:cNvPicPr>
            <a:picLocks noChangeAspect="1" noChangeArrowheads="1"/>
          </p:cNvPicPr>
          <p:nvPr/>
        </p:nvPicPr>
        <p:blipFill>
          <a:blip r:embed="rId2" cstate="print"/>
          <a:srcRect/>
          <a:stretch>
            <a:fillRect/>
          </a:stretch>
        </p:blipFill>
        <p:spPr bwMode="auto">
          <a:xfrm>
            <a:off x="467544" y="1340768"/>
            <a:ext cx="3923928" cy="2615952"/>
          </a:xfrm>
          <a:prstGeom prst="rect">
            <a:avLst/>
          </a:prstGeom>
          <a:noFill/>
        </p:spPr>
      </p:pic>
      <p:sp>
        <p:nvSpPr>
          <p:cNvPr id="14337" name="Text Box 2"/>
          <p:cNvSpPr txBox="1">
            <a:spLocks noChangeArrowheads="1"/>
          </p:cNvSpPr>
          <p:nvPr/>
        </p:nvSpPr>
        <p:spPr bwMode="auto">
          <a:xfrm>
            <a:off x="683568" y="548680"/>
            <a:ext cx="7566495" cy="523220"/>
          </a:xfrm>
          <a:prstGeom prst="rect">
            <a:avLst/>
          </a:prstGeom>
          <a:noFill/>
          <a:ln w="9525">
            <a:noFill/>
            <a:miter lim="800000"/>
            <a:headEnd/>
            <a:tailEnd/>
          </a:ln>
        </p:spPr>
        <p:txBody>
          <a:bodyPr wrap="none">
            <a:spAutoFit/>
          </a:bodyPr>
          <a:lstStyle/>
          <a:p>
            <a:r>
              <a:rPr lang="ja-JP" altLang="en-US" sz="2800" dirty="0">
                <a:latin typeface="HG丸ｺﾞｼｯｸM-PRO" pitchFamily="50" charset="-128"/>
                <a:ea typeface="HG丸ｺﾞｼｯｸM-PRO" pitchFamily="50" charset="-128"/>
              </a:rPr>
              <a:t>［商品名：　艶消し</a:t>
            </a:r>
            <a:r>
              <a:rPr lang="en-US" altLang="ja-JP" sz="2800" dirty="0">
                <a:latin typeface="HG丸ｺﾞｼｯｸM-PRO" pitchFamily="50" charset="-128"/>
                <a:ea typeface="HG丸ｺﾞｼｯｸM-PRO" pitchFamily="50" charset="-128"/>
              </a:rPr>
              <a:t>A4</a:t>
            </a:r>
            <a:r>
              <a:rPr lang="ja-JP" altLang="en-US" sz="2800" dirty="0">
                <a:latin typeface="HG丸ｺﾞｼｯｸM-PRO" pitchFamily="50" charset="-128"/>
                <a:ea typeface="HG丸ｺﾞｼｯｸM-PRO" pitchFamily="50" charset="-128"/>
              </a:rPr>
              <a:t>クリアファイル　</a:t>
            </a:r>
            <a:r>
              <a:rPr lang="ja-JP" altLang="en-US" sz="1600" dirty="0">
                <a:latin typeface="HG丸ｺﾞｼｯｸM-PRO" pitchFamily="50" charset="-128"/>
                <a:ea typeface="HG丸ｺﾞｼｯｸM-PRO" pitchFamily="50" charset="-128"/>
              </a:rPr>
              <a:t>　</a:t>
            </a:r>
            <a:r>
              <a:rPr lang="ja-JP" altLang="en-US" sz="2800" dirty="0">
                <a:latin typeface="HG丸ｺﾞｼｯｸM-PRO" pitchFamily="50" charset="-128"/>
                <a:ea typeface="HG丸ｺﾞｼｯｸM-PRO" pitchFamily="50" charset="-128"/>
              </a:rPr>
              <a:t>］</a:t>
            </a:r>
          </a:p>
        </p:txBody>
      </p:sp>
      <p:cxnSp>
        <p:nvCxnSpPr>
          <p:cNvPr id="8" name="直線コネクタ 7"/>
          <p:cNvCxnSpPr/>
          <p:nvPr/>
        </p:nvCxnSpPr>
        <p:spPr>
          <a:xfrm>
            <a:off x="468313" y="6021388"/>
            <a:ext cx="8207375" cy="0"/>
          </a:xfrm>
          <a:prstGeom prst="line">
            <a:avLst/>
          </a:prstGeom>
        </p:spPr>
        <p:style>
          <a:lnRef idx="1">
            <a:schemeClr val="accent1"/>
          </a:lnRef>
          <a:fillRef idx="0">
            <a:schemeClr val="accent1"/>
          </a:fillRef>
          <a:effectRef idx="0">
            <a:schemeClr val="accent1"/>
          </a:effectRef>
          <a:fontRef idx="minor">
            <a:schemeClr val="tx1"/>
          </a:fontRef>
        </p:style>
      </p:cxnSp>
      <p:sp>
        <p:nvSpPr>
          <p:cNvPr id="14340" name="Text Box 5"/>
          <p:cNvSpPr txBox="1">
            <a:spLocks noChangeArrowheads="1"/>
          </p:cNvSpPr>
          <p:nvPr/>
        </p:nvSpPr>
        <p:spPr bwMode="auto">
          <a:xfrm>
            <a:off x="5364088" y="4365104"/>
            <a:ext cx="3522663" cy="1200329"/>
          </a:xfrm>
          <a:prstGeom prst="rect">
            <a:avLst/>
          </a:prstGeom>
          <a:noFill/>
          <a:ln w="38100">
            <a:noFill/>
            <a:miter lim="800000"/>
            <a:headEnd/>
            <a:tailEnd/>
          </a:ln>
        </p:spPr>
        <p:txBody>
          <a:bodyPr>
            <a:spAutoFit/>
          </a:bodyPr>
          <a:lstStyle/>
          <a:p>
            <a:r>
              <a:rPr lang="ja-JP" altLang="en-US" sz="1200" dirty="0">
                <a:latin typeface="HG丸ｺﾞｼｯｸM-PRO" pitchFamily="50" charset="-128"/>
                <a:ea typeface="HG丸ｺﾞｼｯｸM-PRO" pitchFamily="50" charset="-128"/>
              </a:rPr>
              <a:t>ｻｲｽﾞ：</a:t>
            </a:r>
            <a:r>
              <a:rPr lang="pl-PL" altLang="ja-JP" sz="1200" dirty="0">
                <a:latin typeface="ＭＳ Ｐ明朝" charset="-128"/>
                <a:ea typeface="ＭＳ Ｐ明朝" charset="-128"/>
              </a:rPr>
              <a:t> </a:t>
            </a:r>
            <a:r>
              <a:rPr lang="ja-JP" altLang="en-US" sz="1200" dirty="0">
                <a:latin typeface="ＭＳ Ｐ明朝" charset="-128"/>
                <a:ea typeface="ＭＳ Ｐ明朝" charset="-128"/>
              </a:rPr>
              <a:t>Ｗ</a:t>
            </a:r>
            <a:r>
              <a:rPr lang="en-US" altLang="ja-JP" sz="1200" dirty="0">
                <a:latin typeface="ＭＳ Ｐ明朝" charset="-128"/>
                <a:ea typeface="ＭＳ Ｐ明朝" charset="-128"/>
              </a:rPr>
              <a:t>220×</a:t>
            </a:r>
            <a:r>
              <a:rPr lang="ja-JP" altLang="en-US" sz="1200" dirty="0">
                <a:latin typeface="ＭＳ Ｐ明朝" charset="-128"/>
                <a:ea typeface="ＭＳ Ｐ明朝" charset="-128"/>
              </a:rPr>
              <a:t>Ｈ</a:t>
            </a:r>
            <a:r>
              <a:rPr lang="en-US" altLang="ja-JP" sz="1200" dirty="0">
                <a:latin typeface="ＭＳ Ｐ明朝" charset="-128"/>
                <a:ea typeface="ＭＳ Ｐ明朝" charset="-128"/>
              </a:rPr>
              <a:t>310</a:t>
            </a:r>
            <a:r>
              <a:rPr lang="ja-JP" altLang="en-US" sz="1200" dirty="0">
                <a:latin typeface="ＭＳ Ｐ明朝" charset="-128"/>
                <a:ea typeface="ＭＳ Ｐ明朝" charset="-128"/>
              </a:rPr>
              <a:t>㎜</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素材：</a:t>
            </a:r>
            <a:r>
              <a:rPr lang="en-US" altLang="ja-JP" sz="1200" dirty="0">
                <a:latin typeface="HG丸ｺﾞｼｯｸM-PRO" pitchFamily="50" charset="-128"/>
                <a:ea typeface="HG丸ｺﾞｼｯｸM-PRO" pitchFamily="50" charset="-128"/>
              </a:rPr>
              <a:t>PP</a:t>
            </a:r>
            <a:r>
              <a:rPr lang="ja-JP" altLang="en-US" sz="1200" dirty="0">
                <a:latin typeface="HG丸ｺﾞｼｯｸM-PRO" pitchFamily="50" charset="-128"/>
                <a:ea typeface="HG丸ｺﾞｼｯｸM-PRO" pitchFamily="50" charset="-128"/>
              </a:rPr>
              <a:t>（ﾎﾟﾘﾌﾟﾛﾋﾟﾚﾝ）半透明</a:t>
            </a:r>
            <a:r>
              <a:rPr lang="en-US" altLang="ja-JP" sz="1200" dirty="0">
                <a:latin typeface="HG丸ｺﾞｼｯｸM-PRO" pitchFamily="50" charset="-128"/>
                <a:ea typeface="HG丸ｺﾞｼｯｸM-PRO" pitchFamily="50" charset="-128"/>
              </a:rPr>
              <a:t>0.2㎜</a:t>
            </a:r>
            <a:r>
              <a:rPr lang="ja-JP" altLang="en-US" sz="1200" dirty="0">
                <a:latin typeface="HG丸ｺﾞｼｯｸM-PRO" pitchFamily="50" charset="-128"/>
                <a:ea typeface="HG丸ｺﾞｼｯｸM-PRO" pitchFamily="50" charset="-128"/>
              </a:rPr>
              <a:t>厚</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印刷：</a:t>
            </a:r>
            <a:r>
              <a:rPr lang="en-US" altLang="ja-JP" sz="1200" dirty="0">
                <a:latin typeface="HG丸ｺﾞｼｯｸM-PRO" pitchFamily="50" charset="-128"/>
                <a:ea typeface="HG丸ｺﾞｼｯｸM-PRO" pitchFamily="50" charset="-128"/>
              </a:rPr>
              <a:t>UV</a:t>
            </a:r>
            <a:r>
              <a:rPr lang="ja-JP" altLang="en-US" sz="1200" dirty="0">
                <a:latin typeface="HG丸ｺﾞｼｯｸM-PRO" pitchFamily="50" charset="-128"/>
                <a:ea typeface="HG丸ｺﾞｼｯｸM-PRO" pitchFamily="50" charset="-128"/>
              </a:rPr>
              <a:t>ｵﾌｾｯﾄ印刷　</a:t>
            </a:r>
            <a:r>
              <a:rPr lang="en-US" altLang="ja-JP" sz="1200" dirty="0">
                <a:latin typeface="HG丸ｺﾞｼｯｸM-PRO" pitchFamily="50" charset="-128"/>
                <a:ea typeface="HG丸ｺﾞｼｯｸM-PRO" pitchFamily="50" charset="-128"/>
              </a:rPr>
              <a:t>0C/4C</a:t>
            </a:r>
            <a:r>
              <a:rPr lang="ja-JP" altLang="en-US" sz="1200" dirty="0">
                <a:latin typeface="HG丸ｺﾞｼｯｸM-PRO" pitchFamily="50" charset="-128"/>
                <a:ea typeface="HG丸ｺﾞｼｯｸM-PRO" pitchFamily="50" charset="-128"/>
              </a:rPr>
              <a:t>＋白＋ニス</a:t>
            </a:r>
          </a:p>
          <a:p>
            <a:r>
              <a:rPr lang="ja-JP" altLang="en-US" sz="1200">
                <a:latin typeface="HG丸ｺﾞｼｯｸM-PRO" pitchFamily="50" charset="-128"/>
                <a:ea typeface="HG丸ｺﾞｼｯｸM-PRO" pitchFamily="50" charset="-128"/>
              </a:rPr>
              <a:t>梱包：</a:t>
            </a:r>
            <a:r>
              <a:rPr lang="ja-JP" altLang="en-US" sz="1200">
                <a:solidFill>
                  <a:srgbClr val="000000"/>
                </a:solidFill>
                <a:latin typeface="HG丸ｺﾞｼｯｸM-PRO" panose="020F0600000000000000" pitchFamily="50" charset="-128"/>
                <a:ea typeface="HG丸ｺﾞｼｯｸM-PRO" panose="020F0600000000000000" pitchFamily="50" charset="-128"/>
              </a:rPr>
              <a:t>適量</a:t>
            </a:r>
            <a:r>
              <a:rPr lang="ja-JP" altLang="ja-JP" sz="1200">
                <a:solidFill>
                  <a:srgbClr val="000000"/>
                </a:solidFill>
                <a:latin typeface="HG丸ｺﾞｼｯｸM-PRO" panose="020F0600000000000000" pitchFamily="50" charset="-128"/>
                <a:ea typeface="HG丸ｺﾞｼｯｸM-PRO" panose="020F0600000000000000" pitchFamily="50" charset="-128"/>
              </a:rPr>
              <a:t>ﾀﾞﾝﾎﾞｰﾙ梱包</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製作日数：校了後　約</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０日間（</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万部）</a:t>
            </a:r>
          </a:p>
          <a:p>
            <a:r>
              <a:rPr lang="ja-JP" altLang="en-US" sz="1200" dirty="0">
                <a:latin typeface="HG丸ｺﾞｼｯｸM-PRO" pitchFamily="50" charset="-128"/>
                <a:ea typeface="HG丸ｺﾞｼｯｸM-PRO" pitchFamily="50" charset="-128"/>
              </a:rPr>
              <a:t>生産地：日本　埼玉県</a:t>
            </a:r>
            <a:endParaRPr lang="en-US" altLang="ja-JP" sz="1200" dirty="0">
              <a:latin typeface="HG丸ｺﾞｼｯｸM-PRO" pitchFamily="50" charset="-128"/>
              <a:ea typeface="HG丸ｺﾞｼｯｸM-PRO" pitchFamily="50" charset="-128"/>
            </a:endParaRPr>
          </a:p>
        </p:txBody>
      </p:sp>
      <p:pic>
        <p:nvPicPr>
          <p:cNvPr id="1027" name="Picture 3" descr="C:\Users\a.ohmori.TNK\Desktop\マット画像\ﾏｯﾄA4\ﾏｯﾄA4ｸﾛｰｽﾞｱｯﾌﾟ.jpg"/>
          <p:cNvPicPr>
            <a:picLocks noChangeAspect="1" noChangeArrowheads="1"/>
          </p:cNvPicPr>
          <p:nvPr/>
        </p:nvPicPr>
        <p:blipFill>
          <a:blip r:embed="rId3" cstate="print"/>
          <a:srcRect/>
          <a:stretch>
            <a:fillRect/>
          </a:stretch>
        </p:blipFill>
        <p:spPr bwMode="auto">
          <a:xfrm>
            <a:off x="755576" y="4149080"/>
            <a:ext cx="1228221" cy="1844175"/>
          </a:xfrm>
          <a:prstGeom prst="rect">
            <a:avLst/>
          </a:prstGeom>
          <a:noFill/>
        </p:spPr>
      </p:pic>
      <p:pic>
        <p:nvPicPr>
          <p:cNvPr id="3" name="Picture 4" descr="C:\Users\a.ohmori.TNK\Desktop\マット画像\ﾏｯﾄｼﾙｸ\IMG_6380.jpg"/>
          <p:cNvPicPr>
            <a:picLocks noChangeAspect="1" noChangeArrowheads="1"/>
          </p:cNvPicPr>
          <p:nvPr/>
        </p:nvPicPr>
        <p:blipFill>
          <a:blip r:embed="rId4" cstate="print"/>
          <a:srcRect/>
          <a:stretch>
            <a:fillRect/>
          </a:stretch>
        </p:blipFill>
        <p:spPr bwMode="auto">
          <a:xfrm>
            <a:off x="2195736" y="4293096"/>
            <a:ext cx="2270522" cy="1512168"/>
          </a:xfrm>
          <a:prstGeom prst="rect">
            <a:avLst/>
          </a:prstGeom>
          <a:noFill/>
        </p:spPr>
      </p:pic>
      <p:sp>
        <p:nvSpPr>
          <p:cNvPr id="17" name="テキスト ボックス 16"/>
          <p:cNvSpPr txBox="1"/>
          <p:nvPr/>
        </p:nvSpPr>
        <p:spPr>
          <a:xfrm>
            <a:off x="2339752" y="5445224"/>
            <a:ext cx="2088232" cy="261610"/>
          </a:xfrm>
          <a:prstGeom prst="rect">
            <a:avLst/>
          </a:prstGeom>
          <a:solidFill>
            <a:schemeClr val="bg1">
              <a:alpha val="50000"/>
            </a:schemeClr>
          </a:solidFill>
        </p:spPr>
        <p:txBody>
          <a:bodyPr wrap="square" rtlCol="0">
            <a:spAutoFit/>
          </a:bodyPr>
          <a:lstStyle/>
          <a:p>
            <a:r>
              <a:rPr kumimoji="1" lang="ja-JP" altLang="en-US" sz="1100" dirty="0"/>
              <a:t>ﾌﾟﾗｽ</a:t>
            </a:r>
            <a:r>
              <a:rPr kumimoji="1" lang="en-US" altLang="ja-JP" sz="1100" dirty="0"/>
              <a:t>α</a:t>
            </a:r>
            <a:r>
              <a:rPr kumimoji="1" lang="ja-JP" altLang="en-US" sz="1100" dirty="0"/>
              <a:t>でこんな表現も可能です</a:t>
            </a:r>
          </a:p>
        </p:txBody>
      </p:sp>
      <p:sp>
        <p:nvSpPr>
          <p:cNvPr id="19" name="テキスト ボックス 18"/>
          <p:cNvSpPr txBox="1"/>
          <p:nvPr/>
        </p:nvSpPr>
        <p:spPr>
          <a:xfrm>
            <a:off x="3347864" y="3140968"/>
            <a:ext cx="864096" cy="261610"/>
          </a:xfrm>
          <a:prstGeom prst="rect">
            <a:avLst/>
          </a:prstGeom>
          <a:solidFill>
            <a:schemeClr val="bg1">
              <a:alpha val="50000"/>
            </a:schemeClr>
          </a:solidFill>
        </p:spPr>
        <p:txBody>
          <a:bodyPr wrap="square" rtlCol="0">
            <a:spAutoFit/>
          </a:bodyPr>
          <a:lstStyle/>
          <a:p>
            <a:r>
              <a:rPr kumimoji="1" lang="ja-JP" altLang="en-US" sz="1100" dirty="0"/>
              <a:t>マット仕様</a:t>
            </a:r>
          </a:p>
        </p:txBody>
      </p:sp>
      <p:sp>
        <p:nvSpPr>
          <p:cNvPr id="20" name="テキスト ボックス 19"/>
          <p:cNvSpPr txBox="1"/>
          <p:nvPr/>
        </p:nvSpPr>
        <p:spPr>
          <a:xfrm>
            <a:off x="827584" y="1556792"/>
            <a:ext cx="792088" cy="261610"/>
          </a:xfrm>
          <a:prstGeom prst="rect">
            <a:avLst/>
          </a:prstGeom>
          <a:solidFill>
            <a:schemeClr val="bg1">
              <a:alpha val="50000"/>
            </a:schemeClr>
          </a:solidFill>
        </p:spPr>
        <p:txBody>
          <a:bodyPr wrap="square" rtlCol="0">
            <a:spAutoFit/>
          </a:bodyPr>
          <a:lstStyle/>
          <a:p>
            <a:r>
              <a:rPr lang="ja-JP" altLang="en-US" sz="1100" dirty="0"/>
              <a:t>通常仕様</a:t>
            </a:r>
            <a:endParaRPr kumimoji="1" lang="ja-JP" altLang="en-US" sz="1100" dirty="0"/>
          </a:p>
        </p:txBody>
      </p:sp>
      <p:sp>
        <p:nvSpPr>
          <p:cNvPr id="21" name="テキスト ボックス 20"/>
          <p:cNvSpPr txBox="1"/>
          <p:nvPr/>
        </p:nvSpPr>
        <p:spPr>
          <a:xfrm>
            <a:off x="539552" y="4365104"/>
            <a:ext cx="792088" cy="261610"/>
          </a:xfrm>
          <a:prstGeom prst="rect">
            <a:avLst/>
          </a:prstGeom>
          <a:solidFill>
            <a:schemeClr val="bg1">
              <a:alpha val="50000"/>
            </a:schemeClr>
          </a:solidFill>
        </p:spPr>
        <p:txBody>
          <a:bodyPr wrap="square" rtlCol="0">
            <a:spAutoFit/>
          </a:bodyPr>
          <a:lstStyle/>
          <a:p>
            <a:r>
              <a:rPr lang="ja-JP" altLang="en-US" sz="1100" dirty="0"/>
              <a:t>通常仕様</a:t>
            </a:r>
            <a:endParaRPr kumimoji="1" lang="ja-JP" altLang="en-US" sz="1100" dirty="0"/>
          </a:p>
        </p:txBody>
      </p:sp>
      <p:sp>
        <p:nvSpPr>
          <p:cNvPr id="22" name="テキスト ボックス 21"/>
          <p:cNvSpPr txBox="1"/>
          <p:nvPr/>
        </p:nvSpPr>
        <p:spPr>
          <a:xfrm>
            <a:off x="1403648" y="5589240"/>
            <a:ext cx="864096" cy="261610"/>
          </a:xfrm>
          <a:prstGeom prst="rect">
            <a:avLst/>
          </a:prstGeom>
          <a:solidFill>
            <a:schemeClr val="bg1">
              <a:alpha val="50000"/>
            </a:schemeClr>
          </a:solidFill>
        </p:spPr>
        <p:txBody>
          <a:bodyPr wrap="square" rtlCol="0">
            <a:spAutoFit/>
          </a:bodyPr>
          <a:lstStyle/>
          <a:p>
            <a:r>
              <a:rPr kumimoji="1" lang="ja-JP" altLang="en-US" sz="1100" dirty="0"/>
              <a:t>マット仕様</a:t>
            </a:r>
          </a:p>
        </p:txBody>
      </p:sp>
      <p:sp>
        <p:nvSpPr>
          <p:cNvPr id="23" name="Text Box 5"/>
          <p:cNvSpPr txBox="1">
            <a:spLocks noChangeArrowheads="1"/>
          </p:cNvSpPr>
          <p:nvPr/>
        </p:nvSpPr>
        <p:spPr bwMode="auto">
          <a:xfrm>
            <a:off x="4355976" y="1484784"/>
            <a:ext cx="4530775" cy="1077218"/>
          </a:xfrm>
          <a:prstGeom prst="rect">
            <a:avLst/>
          </a:prstGeom>
          <a:noFill/>
          <a:ln w="38100">
            <a:noFill/>
            <a:miter lim="800000"/>
            <a:headEnd/>
            <a:tailEnd/>
          </a:ln>
        </p:spPr>
        <p:txBody>
          <a:bodyPr wrap="square">
            <a:spAutoFit/>
          </a:bodyPr>
          <a:lstStyle/>
          <a:p>
            <a:r>
              <a:rPr lang="ja-JP" altLang="en-US" sz="1600" dirty="0">
                <a:latin typeface="HG丸ｺﾞｼｯｸM-PRO" pitchFamily="50" charset="-128"/>
                <a:ea typeface="HG丸ｺﾞｼｯｸM-PRO" pitchFamily="50" charset="-128"/>
              </a:rPr>
              <a:t>商品特徴：</a:t>
            </a:r>
            <a:endParaRPr lang="en-US" altLang="ja-JP" sz="1600" dirty="0">
              <a:latin typeface="HG丸ｺﾞｼｯｸM-PRO" pitchFamily="50" charset="-128"/>
              <a:ea typeface="HG丸ｺﾞｼｯｸM-PRO" pitchFamily="50" charset="-128"/>
            </a:endParaRPr>
          </a:p>
          <a:p>
            <a:r>
              <a:rPr lang="ja-JP" altLang="en-US" sz="1600" b="1" dirty="0"/>
              <a:t>①シックなイメージの商品やロゴデザインに最適</a:t>
            </a:r>
          </a:p>
          <a:p>
            <a:r>
              <a:rPr lang="ja-JP" altLang="en-US" sz="1600" b="1" dirty="0"/>
              <a:t>②高級感が断然アップします</a:t>
            </a:r>
          </a:p>
          <a:p>
            <a:r>
              <a:rPr lang="ja-JP" altLang="en-US" sz="1600" b="1" dirty="0"/>
              <a:t>③</a:t>
            </a:r>
            <a:r>
              <a:rPr lang="ja-JP" altLang="en-US" sz="1600" dirty="0">
                <a:latin typeface="HG丸ｺﾞｼｯｸM-PRO" pitchFamily="50" charset="-128"/>
                <a:ea typeface="HG丸ｺﾞｼｯｸM-PRO" pitchFamily="50" charset="-128"/>
              </a:rPr>
              <a:t>小さい商品へのベタ付け展開が可能</a:t>
            </a:r>
          </a:p>
        </p:txBody>
      </p:sp>
      <p:sp>
        <p:nvSpPr>
          <p:cNvPr id="24" name="Text Box 5"/>
          <p:cNvSpPr txBox="1">
            <a:spLocks noChangeArrowheads="1"/>
          </p:cNvSpPr>
          <p:nvPr/>
        </p:nvSpPr>
        <p:spPr bwMode="auto">
          <a:xfrm>
            <a:off x="5004048" y="2852936"/>
            <a:ext cx="3522663" cy="1077218"/>
          </a:xfrm>
          <a:prstGeom prst="rect">
            <a:avLst/>
          </a:prstGeom>
          <a:noFill/>
          <a:ln w="38100">
            <a:noFill/>
            <a:miter lim="800000"/>
            <a:headEnd/>
            <a:tailEnd/>
          </a:ln>
        </p:spPr>
        <p:txBody>
          <a:bodyPr>
            <a:spAutoFit/>
          </a:bodyPr>
          <a:lstStyle/>
          <a:p>
            <a:r>
              <a:rPr lang="ja-JP" altLang="en-US" sz="1600" dirty="0">
                <a:latin typeface="HG丸ｺﾞｼｯｸM-PRO" pitchFamily="50" charset="-128"/>
                <a:ea typeface="HG丸ｺﾞｼｯｸM-PRO" pitchFamily="50" charset="-128"/>
              </a:rPr>
              <a:t>当社メリット：</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艶消しに最適な素材作りからの一貫生産で高品質とご安心をご提供しております</a:t>
            </a:r>
            <a:endParaRPr lang="en-US" altLang="ja-JP" sz="1600" dirty="0">
              <a:latin typeface="HG丸ｺﾞｼｯｸM-PRO" pitchFamily="50" charset="-128"/>
              <a:ea typeface="HG丸ｺﾞｼｯｸM-PRO" pitchFamily="50" charset="-128"/>
            </a:endParaRPr>
          </a:p>
        </p:txBody>
      </p:sp>
      <p:sp>
        <p:nvSpPr>
          <p:cNvPr id="2" name="Text Box 5">
            <a:extLst>
              <a:ext uri="{FF2B5EF4-FFF2-40B4-BE49-F238E27FC236}">
                <a16:creationId xmlns:a16="http://schemas.microsoft.com/office/drawing/2014/main" id="{97F754DD-09D9-CC38-A898-406A3ACBE03B}"/>
              </a:ext>
            </a:extLst>
          </p:cNvPr>
          <p:cNvSpPr txBox="1">
            <a:spLocks noChangeArrowheads="1"/>
          </p:cNvSpPr>
          <p:nvPr/>
        </p:nvSpPr>
        <p:spPr bwMode="auto">
          <a:xfrm>
            <a:off x="3923928" y="6111429"/>
            <a:ext cx="4923143" cy="523220"/>
          </a:xfrm>
          <a:prstGeom prst="rect">
            <a:avLst/>
          </a:prstGeom>
          <a:noFill/>
          <a:ln w="38100">
            <a:noFill/>
            <a:miter lim="800000"/>
            <a:headEnd/>
            <a:tailEnd/>
          </a:ln>
        </p:spPr>
        <p:txBody>
          <a:bodyPr wrap="none">
            <a:spAutoFit/>
          </a:bodyPr>
          <a:lstStyle/>
          <a:p>
            <a:r>
              <a:rPr lang="ja-JP" altLang="en-US" sz="1400" dirty="0">
                <a:latin typeface="HG丸ｺﾞｼｯｸM-PRO" pitchFamily="50" charset="-128"/>
                <a:ea typeface="HG丸ｺﾞｼｯｸM-PRO" pitchFamily="50" charset="-128"/>
              </a:rPr>
              <a:t>〒</a:t>
            </a:r>
            <a:r>
              <a:rPr lang="en-US" altLang="ja-JP" sz="1400" dirty="0">
                <a:latin typeface="HG丸ｺﾞｼｯｸM-PRO" pitchFamily="50" charset="-128"/>
                <a:ea typeface="HG丸ｺﾞｼｯｸM-PRO" pitchFamily="50" charset="-128"/>
              </a:rPr>
              <a:t>338-0004</a:t>
            </a:r>
            <a:r>
              <a:rPr lang="ja-JP" altLang="en-US" sz="1400" dirty="0">
                <a:latin typeface="HG丸ｺﾞｼｯｸM-PRO" pitchFamily="50" charset="-128"/>
                <a:ea typeface="HG丸ｺﾞｼｯｸM-PRO" pitchFamily="50" charset="-128"/>
              </a:rPr>
              <a:t>埼玉県さいたま市中央区本町西</a:t>
            </a:r>
            <a:r>
              <a:rPr lang="en-US" altLang="ja-JP" sz="1400" dirty="0">
                <a:latin typeface="HG丸ｺﾞｼｯｸM-PRO" pitchFamily="50" charset="-128"/>
                <a:ea typeface="HG丸ｺﾞｼｯｸM-PRO" pitchFamily="50" charset="-128"/>
              </a:rPr>
              <a:t>4-16-15</a:t>
            </a:r>
          </a:p>
          <a:p>
            <a:r>
              <a:rPr lang="en-US" altLang="ja-JP" sz="1400" dirty="0">
                <a:latin typeface="HG丸ｺﾞｼｯｸM-PRO" pitchFamily="50" charset="-128"/>
                <a:ea typeface="HG丸ｺﾞｼｯｸM-PRO" pitchFamily="50" charset="-128"/>
              </a:rPr>
              <a:t>048-853-5221</a:t>
            </a:r>
          </a:p>
        </p:txBody>
      </p:sp>
      <p:pic>
        <p:nvPicPr>
          <p:cNvPr id="4" name="図 3" descr="暗い, コンピュータ, 座る, ノートパソコン が含まれている画像&#10;&#10;AI 生成コンテンツは誤りを含む可能性があります。">
            <a:extLst>
              <a:ext uri="{FF2B5EF4-FFF2-40B4-BE49-F238E27FC236}">
                <a16:creationId xmlns:a16="http://schemas.microsoft.com/office/drawing/2014/main" id="{F6FD5B41-7161-5B41-ADF6-93C95D8E9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1560" y="6201359"/>
            <a:ext cx="2817338" cy="36053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394</TotalTime>
  <Words>133</Words>
  <Application>Microsoft Office PowerPoint</Application>
  <PresentationFormat>画面に合わせる (4:3)</PresentationFormat>
  <Paragraphs>20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ＭＳ Ｐ明朝</vt:lpstr>
      <vt:lpstr>Candara</vt:lpstr>
      <vt:lpstr>Symbol</vt:lpstr>
      <vt:lpstr>ウェーブ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140728統一企画書【PPFACTORY　A4ｸﾘｱﾌｧｲﾙ】</dc:title>
  <dc:creator>古瀬 康弘</dc:creator>
  <cp:lastModifiedBy>宮坂 崇</cp:lastModifiedBy>
  <cp:revision>53</cp:revision>
  <dcterms:created xsi:type="dcterms:W3CDTF">2013-04-02T06:14:51Z</dcterms:created>
  <dcterms:modified xsi:type="dcterms:W3CDTF">2025-12-02T05:51:59Z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140728統一企画書【PPFACTORY　A4ｸﾘｱﾌｧｲﾙ】</vt:lpwstr>
  </property>
  <property fmtid="{D5CDD505-2E9C-101B-9397-08002B2CF9AE}" pid="3" name="SlideDescription">
    <vt:lpwstr/>
  </property>
</Properties>
</file>