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6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-828601" y="574846"/>
            <a:ext cx="97500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　　　　</a:t>
            </a:r>
            <a:r>
              <a:rPr lang="ja-JP" altLang="en-US" sz="3200" dirty="0">
                <a:latin typeface="HG丸ｺﾞｼｯｸM-PRO" pitchFamily="50" charset="-128"/>
                <a:ea typeface="HG丸ｺﾞｼｯｸM-PRO" pitchFamily="50" charset="-128"/>
              </a:rPr>
              <a:t>［</a:t>
            </a:r>
            <a:r>
              <a:rPr lang="ja-JP" altLang="en-US" sz="2400" dirty="0">
                <a:latin typeface="HG丸ｺﾞｼｯｸM-PRO" pitchFamily="50" charset="-128"/>
                <a:ea typeface="HG丸ｺﾞｼｯｸM-PRO" pitchFamily="50" charset="-128"/>
              </a:rPr>
              <a:t>商品名：エコ</a:t>
            </a:r>
            <a:r>
              <a:rPr lang="en-US" altLang="ja-JP" sz="2400" dirty="0">
                <a:latin typeface="HG丸ｺﾞｼｯｸM-PRO" pitchFamily="50" charset="-128"/>
                <a:ea typeface="HG丸ｺﾞｼｯｸM-PRO" pitchFamily="50" charset="-128"/>
              </a:rPr>
              <a:t>R70</a:t>
            </a:r>
            <a:r>
              <a:rPr lang="ja-JP" altLang="en-US" sz="2400" dirty="0">
                <a:latin typeface="HG丸ｺﾞｼｯｸM-PRO" pitchFamily="50" charset="-128"/>
                <a:ea typeface="HG丸ｺﾞｼｯｸM-PRO" pitchFamily="50" charset="-128"/>
              </a:rPr>
              <a:t>ヘッダー付き </a:t>
            </a:r>
            <a:r>
              <a:rPr lang="en-US" altLang="ja-JP" sz="2400" dirty="0">
                <a:latin typeface="HG丸ｺﾞｼｯｸM-PRO" pitchFamily="50" charset="-128"/>
                <a:ea typeface="HG丸ｺﾞｼｯｸM-PRO" pitchFamily="50" charset="-128"/>
              </a:rPr>
              <a:t>A</a:t>
            </a:r>
            <a:r>
              <a:rPr lang="ja-JP" altLang="en-US" sz="2400" dirty="0">
                <a:latin typeface="HG丸ｺﾞｼｯｸM-PRO" pitchFamily="50" charset="-128"/>
                <a:ea typeface="HG丸ｺﾞｼｯｸM-PRO" pitchFamily="50" charset="-128"/>
              </a:rPr>
              <a:t>４クリアファイル］</a:t>
            </a:r>
            <a:endParaRPr lang="ja-JP" altLang="en-US" sz="28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431575" y="4394528"/>
            <a:ext cx="3666679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ｻｲｽﾞ：</a:t>
            </a:r>
            <a:r>
              <a:rPr lang="pl-PL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W220×H310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＋ヘッダー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㎜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素材：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PP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再生率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70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以上半透明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0.2㎜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厚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印刷：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UV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オフセット印刷　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0/4c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適量ダンボール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梱包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０日間（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5329601" y="1146416"/>
            <a:ext cx="3666679" cy="166199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400" b="1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4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</a:rPr>
              <a:t>①業界初！エコマーク認定のヘッダー付きクリアファイル！（グリーン購入法にも適合）</a:t>
            </a:r>
            <a:endParaRPr lang="en-US" altLang="ja-JP" sz="11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</a:rPr>
              <a:t>②吊り下げ用の</a:t>
            </a:r>
            <a:r>
              <a:rPr lang="en-US" altLang="ja-JP" sz="1100" b="1" dirty="0">
                <a:latin typeface="HG丸ｺﾞｼｯｸM-PRO" pitchFamily="50" charset="-128"/>
                <a:ea typeface="HG丸ｺﾞｼｯｸM-PRO" pitchFamily="50" charset="-128"/>
              </a:rPr>
              <a:t>OPP</a:t>
            </a:r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</a:rPr>
              <a:t>袋が不要になります！</a:t>
            </a:r>
            <a:endParaRPr lang="en-US" altLang="ja-JP" sz="11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en-US" altLang="ja-JP" sz="1100" b="1" dirty="0">
                <a:latin typeface="HG丸ｺﾞｼｯｸM-PRO" pitchFamily="50" charset="-128"/>
                <a:ea typeface="HG丸ｺﾞｼｯｸM-PRO" pitchFamily="50" charset="-128"/>
              </a:rPr>
              <a:t>OPP</a:t>
            </a:r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</a:rPr>
              <a:t>袋なしは真のエコ！</a:t>
            </a:r>
            <a:endParaRPr lang="en-US" altLang="ja-JP" sz="11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</a:rPr>
              <a:t>③袋入れの材料・作業の「コストカット」「納期</a:t>
            </a:r>
            <a:r>
              <a:rPr lang="ja-JP" altLang="en-US" sz="1100" b="1">
                <a:latin typeface="HG丸ｺﾞｼｯｸM-PRO" pitchFamily="50" charset="-128"/>
                <a:ea typeface="HG丸ｺﾞｼｯｸM-PRO" pitchFamily="50" charset="-128"/>
              </a:rPr>
              <a:t>短縮」と</a:t>
            </a:r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</a:rPr>
              <a:t>メリット満載！</a:t>
            </a:r>
            <a:endParaRPr lang="en-US" altLang="ja-JP" sz="11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</a:rPr>
              <a:t>④ヘッダー部分はマイクロ刃で容易に切り離しが可能です！</a:t>
            </a:r>
            <a:endParaRPr lang="en-US" altLang="ja-JP" sz="11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A2ABBE33-CBD2-424C-9B36-C30AF39AF327}"/>
              </a:ext>
            </a:extLst>
          </p:cNvPr>
          <p:cNvGrpSpPr/>
          <p:nvPr/>
        </p:nvGrpSpPr>
        <p:grpSpPr>
          <a:xfrm>
            <a:off x="251520" y="5237500"/>
            <a:ext cx="1152128" cy="652277"/>
            <a:chOff x="539552" y="4759773"/>
            <a:chExt cx="1543050" cy="1196288"/>
          </a:xfrm>
        </p:grpSpPr>
        <p:pic>
          <p:nvPicPr>
            <p:cNvPr id="6" name="図 5" descr="文字の書かれた紙&#10;&#10;中程度の精度で自動的に生成された説明">
              <a:extLst>
                <a:ext uri="{FF2B5EF4-FFF2-40B4-BE49-F238E27FC236}">
                  <a16:creationId xmlns:a16="http://schemas.microsoft.com/office/drawing/2014/main" id="{F648C985-EA4D-4C2F-B5BC-4A74E5610A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552" y="4759773"/>
              <a:ext cx="1543050" cy="1171575"/>
            </a:xfrm>
            <a:prstGeom prst="rect">
              <a:avLst/>
            </a:prstGeom>
          </p:spPr>
        </p:pic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CF34F015-28C3-4D3E-8CE2-ECDF3DDE7A36}"/>
                </a:ext>
              </a:extLst>
            </p:cNvPr>
            <p:cNvGrpSpPr/>
            <p:nvPr/>
          </p:nvGrpSpPr>
          <p:grpSpPr>
            <a:xfrm>
              <a:off x="1115616" y="5553236"/>
              <a:ext cx="432033" cy="402825"/>
              <a:chOff x="1115616" y="5553236"/>
              <a:chExt cx="432033" cy="402825"/>
            </a:xfrm>
          </p:grpSpPr>
          <p:cxnSp>
            <p:nvCxnSpPr>
              <p:cNvPr id="17" name="直線コネクタ 16">
                <a:extLst>
                  <a:ext uri="{FF2B5EF4-FFF2-40B4-BE49-F238E27FC236}">
                    <a16:creationId xmlns:a16="http://schemas.microsoft.com/office/drawing/2014/main" id="{4D124347-5B40-4426-92A1-D13BD79F5C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5616" y="5553236"/>
                <a:ext cx="0" cy="21602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>
                <a:extLst>
                  <a:ext uri="{FF2B5EF4-FFF2-40B4-BE49-F238E27FC236}">
                    <a16:creationId xmlns:a16="http://schemas.microsoft.com/office/drawing/2014/main" id="{E4A64E62-36A8-468C-A177-3E4F8CA6BE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5616" y="5661248"/>
                <a:ext cx="36004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>
                <a:extLst>
                  <a:ext uri="{FF2B5EF4-FFF2-40B4-BE49-F238E27FC236}">
                    <a16:creationId xmlns:a16="http://schemas.microsoft.com/office/drawing/2014/main" id="{97409DC9-3EE2-4F10-A612-70602F10C4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75656" y="5553236"/>
                <a:ext cx="0" cy="21602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6C7C6676-82F2-4281-8F74-3A47B14E30C4}"/>
                  </a:ext>
                </a:extLst>
              </p:cNvPr>
              <p:cNvSpPr txBox="1"/>
              <p:nvPr/>
            </p:nvSpPr>
            <p:spPr>
              <a:xfrm>
                <a:off x="1115616" y="5673494"/>
                <a:ext cx="432033" cy="282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700" dirty="0"/>
                  <a:t>3㎜</a:t>
                </a:r>
                <a:endParaRPr kumimoji="1" lang="ja-JP" altLang="en-US" sz="700" dirty="0"/>
              </a:p>
            </p:txBody>
          </p:sp>
        </p:grpSp>
      </p:grp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D8FB6F3-F0FA-42CC-BAD2-D02E0FAE566C}"/>
              </a:ext>
            </a:extLst>
          </p:cNvPr>
          <p:cNvSpPr txBox="1"/>
          <p:nvPr/>
        </p:nvSpPr>
        <p:spPr>
          <a:xfrm>
            <a:off x="1580063" y="5329989"/>
            <a:ext cx="28289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3㎜</a:t>
            </a:r>
            <a:r>
              <a:rPr kumimoji="1" lang="ja-JP" altLang="en-US" sz="1400" dirty="0"/>
              <a:t>程度のヤケ・気泡が</a:t>
            </a:r>
            <a:r>
              <a:rPr lang="ja-JP" altLang="en-US" sz="1400" dirty="0"/>
              <a:t>数％の確率で混入いたします。</a:t>
            </a:r>
            <a:endParaRPr kumimoji="1" lang="ja-JP" altLang="en-US" sz="14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010166D-2BB7-47CB-8FCE-806FE2A4A9C2}"/>
              </a:ext>
            </a:extLst>
          </p:cNvPr>
          <p:cNvSpPr txBox="1"/>
          <p:nvPr/>
        </p:nvSpPr>
        <p:spPr>
          <a:xfrm>
            <a:off x="816055" y="1373518"/>
            <a:ext cx="3629329" cy="67710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資源の有効活用に取り組んだ</a:t>
            </a:r>
            <a:br>
              <a:rPr kumimoji="1" lang="en-US" altLang="ja-JP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エコマーククリアファイル！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443CDFC-759A-40FD-869A-212A56373D25}"/>
              </a:ext>
            </a:extLst>
          </p:cNvPr>
          <p:cNvSpPr txBox="1"/>
          <p:nvPr/>
        </p:nvSpPr>
        <p:spPr>
          <a:xfrm>
            <a:off x="5414415" y="3067727"/>
            <a:ext cx="3547633" cy="123110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PP</a:t>
            </a:r>
            <a:r>
              <a:rPr kumimoji="1" lang="ja-JP" altLang="en-US" sz="14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ファクトリーだから出来ること</a:t>
            </a:r>
            <a:endParaRPr kumimoji="1" lang="en-US" altLang="ja-JP" sz="14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エビデンス（エコマーク認定書）を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すぐにご提供可能です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大量ロット・短納期にも出来る限り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対応いたします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BD7EC3-92F8-42C6-A845-E6910CF99E8A}"/>
              </a:ext>
            </a:extLst>
          </p:cNvPr>
          <p:cNvSpPr txBox="1"/>
          <p:nvPr/>
        </p:nvSpPr>
        <p:spPr>
          <a:xfrm>
            <a:off x="222591" y="223234"/>
            <a:ext cx="1088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TS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74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5" name="図 4" descr="ロゴ, アイコン&#10;&#10;自動的に生成された説明">
            <a:extLst>
              <a:ext uri="{FF2B5EF4-FFF2-40B4-BE49-F238E27FC236}">
                <a16:creationId xmlns:a16="http://schemas.microsoft.com/office/drawing/2014/main" id="{14636481-E680-4318-AC2D-4DE18C8124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5661" y="5329989"/>
            <a:ext cx="508386" cy="522401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517633A5-B66D-EDBA-2D67-5C7F0D1C52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7" y="2170665"/>
            <a:ext cx="2472778" cy="2640479"/>
          </a:xfrm>
          <a:prstGeom prst="rect">
            <a:avLst/>
          </a:prstGeom>
        </p:spPr>
      </p:pic>
      <p:pic>
        <p:nvPicPr>
          <p:cNvPr id="9" name="図 8" descr="グラフィカル ユーザー インターフェイス&#10;&#10;自動的に生成された説明">
            <a:extLst>
              <a:ext uri="{FF2B5EF4-FFF2-40B4-BE49-F238E27FC236}">
                <a16:creationId xmlns:a16="http://schemas.microsoft.com/office/drawing/2014/main" id="{3FFD4AAD-B98F-241F-3FBF-67913B43601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504" y="2170666"/>
            <a:ext cx="2653576" cy="2674347"/>
          </a:xfrm>
          <a:prstGeom prst="rect">
            <a:avLst/>
          </a:prstGeom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1CEDF675-CA93-1FC1-CA1A-D9EF3732A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7" name="図 6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E2EF8FD3-7646-2612-57CD-D93D2F9B83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698</TotalTime>
  <Words>199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宮坂 崇</cp:lastModifiedBy>
  <cp:revision>110</cp:revision>
  <cp:lastPrinted>2024-05-29T08:57:27Z</cp:lastPrinted>
  <dcterms:created xsi:type="dcterms:W3CDTF">2013-04-02T06:14:51Z</dcterms:created>
  <dcterms:modified xsi:type="dcterms:W3CDTF">2025-12-02T07:07:13Z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